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4"/>
  </p:sldMasterIdLst>
  <p:notesMasterIdLst>
    <p:notesMasterId r:id="rId55"/>
  </p:notesMasterIdLst>
  <p:handoutMasterIdLst>
    <p:handoutMasterId r:id="rId56"/>
  </p:handoutMasterIdLst>
  <p:sldIdLst>
    <p:sldId id="267" r:id="rId5"/>
    <p:sldId id="316" r:id="rId6"/>
    <p:sldId id="401" r:id="rId7"/>
    <p:sldId id="315" r:id="rId8"/>
    <p:sldId id="318" r:id="rId9"/>
    <p:sldId id="319" r:id="rId10"/>
    <p:sldId id="328" r:id="rId11"/>
    <p:sldId id="386" r:id="rId12"/>
    <p:sldId id="332" r:id="rId13"/>
    <p:sldId id="350" r:id="rId14"/>
    <p:sldId id="333" r:id="rId15"/>
    <p:sldId id="394" r:id="rId16"/>
    <p:sldId id="396" r:id="rId17"/>
    <p:sldId id="320" r:id="rId18"/>
    <p:sldId id="308" r:id="rId19"/>
    <p:sldId id="327" r:id="rId20"/>
    <p:sldId id="304" r:id="rId21"/>
    <p:sldId id="329" r:id="rId22"/>
    <p:sldId id="278" r:id="rId23"/>
    <p:sldId id="280" r:id="rId24"/>
    <p:sldId id="281" r:id="rId25"/>
    <p:sldId id="323" r:id="rId26"/>
    <p:sldId id="393" r:id="rId27"/>
    <p:sldId id="397" r:id="rId28"/>
    <p:sldId id="322" r:id="rId29"/>
    <p:sldId id="331" r:id="rId30"/>
    <p:sldId id="334" r:id="rId31"/>
    <p:sldId id="335" r:id="rId32"/>
    <p:sldId id="336" r:id="rId33"/>
    <p:sldId id="348" r:id="rId34"/>
    <p:sldId id="392" r:id="rId35"/>
    <p:sldId id="398" r:id="rId36"/>
    <p:sldId id="360" r:id="rId37"/>
    <p:sldId id="387" r:id="rId38"/>
    <p:sldId id="388" r:id="rId39"/>
    <p:sldId id="379" r:id="rId40"/>
    <p:sldId id="380" r:id="rId41"/>
    <p:sldId id="385" r:id="rId42"/>
    <p:sldId id="384" r:id="rId43"/>
    <p:sldId id="383" r:id="rId44"/>
    <p:sldId id="391" r:id="rId45"/>
    <p:sldId id="399" r:id="rId46"/>
    <p:sldId id="326" r:id="rId47"/>
    <p:sldId id="340" r:id="rId48"/>
    <p:sldId id="345" r:id="rId49"/>
    <p:sldId id="346" r:id="rId50"/>
    <p:sldId id="389" r:id="rId51"/>
    <p:sldId id="390" r:id="rId52"/>
    <p:sldId id="376" r:id="rId53"/>
    <p:sldId id="374" r:id="rId54"/>
  </p:sldIdLst>
  <p:sldSz cx="9144000" cy="6858000" type="screen4x3"/>
  <p:notesSz cx="6797675" cy="9872663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CC"/>
    <a:srgbClr val="FFD980"/>
    <a:srgbClr val="C0FF80"/>
    <a:srgbClr val="80D9FF"/>
    <a:srgbClr val="994C00"/>
    <a:srgbClr val="0066FF"/>
    <a:srgbClr val="F3F68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54DD2C-B6CF-40E7-8515-BC0880257F1B}" v="25" dt="2017-08-29T17:11:17.439"/>
    <p1510:client id="{8B4EAF07-DD13-473E-93E2-AD2D6D221ED2}" v="47" dt="2017-08-29T17:23:46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56" autoAdjust="0"/>
  </p:normalViewPr>
  <p:slideViewPr>
    <p:cSldViewPr snapToGrid="0">
      <p:cViewPr>
        <p:scale>
          <a:sx n="1" d="2"/>
          <a:sy n="1" d="2"/>
        </p:scale>
        <p:origin x="-139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1" y="0"/>
            <a:ext cx="2946189" cy="4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7136"/>
            <a:ext cx="2946189" cy="4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1" y="9377136"/>
            <a:ext cx="2946189" cy="4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B57AB5-D2D5-44D2-BE99-35A48AA4885B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210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690146"/>
            <a:ext cx="4983903" cy="444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8718"/>
            <a:ext cx="2946189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378718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0B528C-EDCF-436F-A235-0BBACA2C2445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3513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75090-62F4-4616-8463-21BE3DD89206}" type="slidenum">
              <a:rPr lang="de-CH"/>
              <a:pPr/>
              <a:t>1</a:t>
            </a:fld>
            <a:endParaRPr lang="de-CH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Stalder</a:t>
            </a:r>
            <a:r>
              <a:rPr lang="de-DE" baseline="0" dirty="0" smtClean="0"/>
              <a:t> (A2d)</a:t>
            </a:r>
          </a:p>
          <a:p>
            <a:r>
              <a:rPr lang="de-DE" baseline="0" dirty="0" err="1" smtClean="0"/>
              <a:t>Mamgain</a:t>
            </a:r>
            <a:r>
              <a:rPr lang="de-DE" baseline="0" dirty="0" smtClean="0"/>
              <a:t> (A2c)</a:t>
            </a:r>
          </a:p>
          <a:p>
            <a:r>
              <a:rPr lang="de-DE" baseline="0" dirty="0" smtClean="0"/>
              <a:t>Keller (AB2h)</a:t>
            </a:r>
          </a:p>
          <a:p>
            <a:r>
              <a:rPr lang="de-DE" baseline="0" dirty="0" smtClean="0"/>
              <a:t>Kugler (BC2c)</a:t>
            </a:r>
          </a:p>
          <a:p>
            <a:r>
              <a:rPr lang="de-DE" baseline="0" dirty="0" err="1" smtClean="0"/>
              <a:t>Kuster</a:t>
            </a:r>
            <a:r>
              <a:rPr lang="de-DE" baseline="0" dirty="0" smtClean="0"/>
              <a:t> (BC2c)</a:t>
            </a:r>
          </a:p>
          <a:p>
            <a:r>
              <a:rPr lang="de-DE" baseline="0" dirty="0" err="1" smtClean="0"/>
              <a:t>Jenal</a:t>
            </a:r>
            <a:r>
              <a:rPr lang="de-DE" baseline="0" dirty="0" smtClean="0"/>
              <a:t> (C2d)</a:t>
            </a:r>
          </a:p>
          <a:p>
            <a:r>
              <a:rPr lang="de-DE" baseline="0" dirty="0" err="1" smtClean="0"/>
              <a:t>Bolt</a:t>
            </a:r>
            <a:r>
              <a:rPr lang="de-DE" baseline="0" dirty="0" smtClean="0"/>
              <a:t> (C2d)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0ABFDB-024E-468E-ADE9-6F3ED5163421}" type="slidenum">
              <a:rPr lang="de-CH"/>
              <a:pPr/>
              <a:t>10</a:t>
            </a:fld>
            <a:endParaRPr lang="de-CH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30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FDF7D-F5DC-4735-A98C-26333D510941}" type="slidenum">
              <a:rPr lang="de-CH"/>
              <a:pPr/>
              <a:t>11</a:t>
            </a:fld>
            <a:endParaRPr lang="de-CH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957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09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86CA0-C843-484E-906B-32B7FBECE167}" type="slidenum">
              <a:rPr lang="de-CH"/>
              <a:pPr/>
              <a:t>13</a:t>
            </a:fld>
            <a:endParaRPr lang="de-CH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51487" y="9380294"/>
            <a:ext cx="2946188" cy="4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6" tIns="47413" rIns="94826" bIns="47413" anchor="b"/>
          <a:lstStyle/>
          <a:p>
            <a:pPr algn="r" defTabSz="948221"/>
            <a:fld id="{EB7E3A0C-2589-478D-AD89-F8AC1D85E864}" type="slidenum">
              <a:rPr lang="de-CH" sz="1300"/>
              <a:pPr algn="r" defTabSz="948221"/>
              <a:t>13</a:t>
            </a:fld>
            <a:endParaRPr lang="de-CH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688572"/>
            <a:ext cx="4987079" cy="4442382"/>
          </a:xfrm>
        </p:spPr>
        <p:txBody>
          <a:bodyPr lIns="94826" tIns="47413" rIns="94826" bIns="47413"/>
          <a:lstStyle/>
          <a:p>
            <a:r>
              <a:rPr lang="de-DE"/>
              <a:t>5 Massnahmen im Überblick 2. und 3. Sek …</a:t>
            </a:r>
          </a:p>
          <a:p>
            <a:r>
              <a:rPr lang="de-DE"/>
              <a:t>Schule-BB engere Zusammenarbeit, Schulhaussprechstunde etc.</a:t>
            </a:r>
          </a:p>
          <a:p>
            <a:r>
              <a:rPr lang="de-DE"/>
              <a:t>Verbindlicher Rahmenplan,</a:t>
            </a:r>
          </a:p>
          <a:p>
            <a:r>
              <a:rPr lang="de-DE"/>
              <a:t>Leistungstest, vergleichbar, schultypenunabhängig, ergänzend zu zeugnisnoten, </a:t>
            </a:r>
          </a:p>
          <a:p>
            <a:r>
              <a:rPr lang="de-DE"/>
              <a:t>Gemeinsames standortgespräch</a:t>
            </a:r>
          </a:p>
          <a:p>
            <a:r>
              <a:rPr lang="de-DE"/>
              <a:t>..</a:t>
            </a:r>
          </a:p>
          <a:p>
            <a:r>
              <a:rPr lang="de-DE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624837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82817-A722-488B-9F3E-39A1A769A5BD}" type="slidenum">
              <a:rPr lang="de-CH"/>
              <a:pPr/>
              <a:t>14</a:t>
            </a:fld>
            <a:endParaRPr lang="de-CH"/>
          </a:p>
        </p:txBody>
      </p:sp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3851487" y="9378718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270EB099-62CD-4CEC-A62B-7814E77840C0}" type="slidenum">
              <a:rPr lang="de-CH" sz="1200"/>
              <a:pPr algn="r"/>
              <a:t>14</a:t>
            </a:fld>
            <a:endParaRPr lang="de-CH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640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72D5C-21A4-449E-982B-32639D5A90FD}" type="slidenum">
              <a:rPr lang="de-CH"/>
              <a:pPr/>
              <a:t>15</a:t>
            </a:fld>
            <a:endParaRPr lang="de-CH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4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84EE3-5A44-4BE3-BE2C-A0D0AE80C053}" type="slidenum">
              <a:rPr lang="de-CH"/>
              <a:pPr/>
              <a:t>16</a:t>
            </a:fld>
            <a:endParaRPr lang="de-CH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515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4275A-AD82-40EA-AB85-A7FFDD686D8F}" type="slidenum">
              <a:rPr lang="de-CH"/>
              <a:pPr/>
              <a:t>17</a:t>
            </a:fld>
            <a:endParaRPr lang="de-CH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6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626FD-B570-46D0-89DF-73D9C6CFB49D}" type="slidenum">
              <a:rPr lang="de-CH"/>
              <a:pPr/>
              <a:t>18</a:t>
            </a:fld>
            <a:endParaRPr lang="de-CH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36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BA760-9449-4779-9FC1-66969F050C18}" type="slidenum">
              <a:rPr lang="de-CH"/>
              <a:pPr/>
              <a:t>19</a:t>
            </a:fld>
            <a:endParaRPr lang="de-CH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44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6F798D-6FFA-4B30-921D-832B9ECB143B}" type="slidenum">
              <a:rPr lang="de-CH"/>
              <a:pPr/>
              <a:t>2</a:t>
            </a:fld>
            <a:endParaRPr lang="de-CH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Am 12. </a:t>
            </a:r>
            <a:r>
              <a:rPr lang="de-DE" dirty="0" err="1" smtClean="0"/>
              <a:t>Jahnuar</a:t>
            </a:r>
            <a:r>
              <a:rPr lang="de-DE" baseline="0" dirty="0" smtClean="0"/>
              <a:t> 2009 hat der Bildungsrat beschlossen die 3. Sek neu zu gestalten mit dem Ziel</a:t>
            </a:r>
          </a:p>
          <a:p>
            <a:endParaRPr lang="de-DE" baseline="0" dirty="0" smtClean="0"/>
          </a:p>
          <a:p>
            <a:r>
              <a:rPr lang="de-DE" baseline="0" dirty="0" smtClean="0"/>
              <a:t>Einen optimalen übertritt in die Berufswelt zu gewährleisten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0172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D4F2A-A5AD-4BF8-87E2-2B03BE4030D9}" type="slidenum">
              <a:rPr lang="de-CH"/>
              <a:pPr/>
              <a:t>20</a:t>
            </a:fld>
            <a:endParaRPr lang="de-CH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58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2F3F32-1E83-4BD1-BBEA-251D93A2E818}" type="slidenum">
              <a:rPr lang="de-CH"/>
              <a:pPr/>
              <a:t>21</a:t>
            </a:fld>
            <a:endParaRPr lang="de-CH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689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4CCE5-80E8-48E0-89F8-D50F69769296}" type="slidenum">
              <a:rPr lang="de-CH"/>
              <a:pPr/>
              <a:t>22</a:t>
            </a:fld>
            <a:endParaRPr lang="de-CH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499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09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86CA0-C843-484E-906B-32B7FBECE167}" type="slidenum">
              <a:rPr lang="de-CH"/>
              <a:pPr/>
              <a:t>24</a:t>
            </a:fld>
            <a:endParaRPr lang="de-CH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51487" y="9380294"/>
            <a:ext cx="2946188" cy="4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6" tIns="47413" rIns="94826" bIns="47413" anchor="b"/>
          <a:lstStyle/>
          <a:p>
            <a:pPr algn="r" defTabSz="948221"/>
            <a:fld id="{EB7E3A0C-2589-478D-AD89-F8AC1D85E864}" type="slidenum">
              <a:rPr lang="de-CH" sz="1300"/>
              <a:pPr algn="r" defTabSz="948221"/>
              <a:t>24</a:t>
            </a:fld>
            <a:endParaRPr lang="de-CH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688572"/>
            <a:ext cx="4987079" cy="4442382"/>
          </a:xfrm>
        </p:spPr>
        <p:txBody>
          <a:bodyPr lIns="94826" tIns="47413" rIns="94826" bIns="47413"/>
          <a:lstStyle/>
          <a:p>
            <a:r>
              <a:rPr lang="de-DE"/>
              <a:t>5 Massnahmen im Überblick 2. und 3. Sek …</a:t>
            </a:r>
          </a:p>
          <a:p>
            <a:r>
              <a:rPr lang="de-DE"/>
              <a:t>Schule-BB engere Zusammenarbeit, Schulhaussprechstunde etc.</a:t>
            </a:r>
          </a:p>
          <a:p>
            <a:r>
              <a:rPr lang="de-DE"/>
              <a:t>Verbindlicher Rahmenplan,</a:t>
            </a:r>
          </a:p>
          <a:p>
            <a:r>
              <a:rPr lang="de-DE"/>
              <a:t>Leistungstest, vergleichbar, schultypenunabhängig, ergänzend zu zeugnisnoten, </a:t>
            </a:r>
          </a:p>
          <a:p>
            <a:r>
              <a:rPr lang="de-DE"/>
              <a:t>Gemeinsames standortgespräch</a:t>
            </a:r>
          </a:p>
          <a:p>
            <a:r>
              <a:rPr lang="de-DE"/>
              <a:t>..</a:t>
            </a:r>
          </a:p>
          <a:p>
            <a:r>
              <a:rPr lang="de-DE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624837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186A4-1ED9-484B-AAF6-EF3B0FD02827}" type="slidenum">
              <a:rPr lang="de-CH"/>
              <a:pPr/>
              <a:t>25</a:t>
            </a:fld>
            <a:endParaRPr lang="de-CH"/>
          </a:p>
        </p:txBody>
      </p:sp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851487" y="9378718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8899A16C-E998-4467-9497-CF10D7A7A8A3}" type="slidenum">
              <a:rPr lang="de-CH" sz="1200"/>
              <a:pPr algn="r"/>
              <a:t>25</a:t>
            </a:fld>
            <a:endParaRPr lang="de-CH" sz="12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875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7C654B-9024-4C64-9306-D01C0105C14B}" type="slidenum">
              <a:rPr lang="de-CH"/>
              <a:pPr/>
              <a:t>26</a:t>
            </a:fld>
            <a:endParaRPr lang="de-CH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360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90E1C-7A2D-44B3-B5A5-822B4881B95F}" type="slidenum">
              <a:rPr lang="de-CH"/>
              <a:pPr/>
              <a:t>27</a:t>
            </a:fld>
            <a:endParaRPr lang="de-CH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96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84BB1-5F57-4640-880E-42775F956B98}" type="slidenum">
              <a:rPr lang="de-CH"/>
              <a:pPr/>
              <a:t>28</a:t>
            </a:fld>
            <a:endParaRPr lang="de-CH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4528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73278-5E0A-47FB-A7E1-27FA9DD0F35D}" type="slidenum">
              <a:rPr lang="de-CH"/>
              <a:pPr/>
              <a:t>29</a:t>
            </a:fld>
            <a:endParaRPr lang="de-CH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4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86CA0-C843-484E-906B-32B7FBECE167}" type="slidenum">
              <a:rPr lang="de-CH"/>
              <a:pPr/>
              <a:t>3</a:t>
            </a:fld>
            <a:endParaRPr lang="de-CH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51487" y="9380294"/>
            <a:ext cx="2946188" cy="4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6" tIns="47413" rIns="94826" bIns="47413" anchor="b"/>
          <a:lstStyle/>
          <a:p>
            <a:pPr algn="r" defTabSz="948221"/>
            <a:fld id="{EB7E3A0C-2589-478D-AD89-F8AC1D85E864}" type="slidenum">
              <a:rPr lang="de-CH" sz="1300"/>
              <a:pPr algn="r" defTabSz="948221"/>
              <a:t>3</a:t>
            </a:fld>
            <a:endParaRPr lang="de-CH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688572"/>
            <a:ext cx="4987079" cy="4442382"/>
          </a:xfrm>
        </p:spPr>
        <p:txBody>
          <a:bodyPr lIns="94826" tIns="47413" rIns="94826" bIns="47413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837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C78F1-C290-4176-BA71-2C43CA5DD67F}" type="slidenum">
              <a:rPr lang="de-CH"/>
              <a:pPr/>
              <a:t>30</a:t>
            </a:fld>
            <a:endParaRPr lang="de-CH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23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09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86CA0-C843-484E-906B-32B7FBECE167}" type="slidenum">
              <a:rPr lang="de-CH"/>
              <a:pPr/>
              <a:t>32</a:t>
            </a:fld>
            <a:endParaRPr lang="de-CH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51487" y="9380294"/>
            <a:ext cx="2946188" cy="4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6" tIns="47413" rIns="94826" bIns="47413" anchor="b"/>
          <a:lstStyle/>
          <a:p>
            <a:pPr algn="r" defTabSz="948221"/>
            <a:fld id="{EB7E3A0C-2589-478D-AD89-F8AC1D85E864}" type="slidenum">
              <a:rPr lang="de-CH" sz="1300"/>
              <a:pPr algn="r" defTabSz="948221"/>
              <a:t>32</a:t>
            </a:fld>
            <a:endParaRPr lang="de-CH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688572"/>
            <a:ext cx="4987079" cy="4442382"/>
          </a:xfrm>
        </p:spPr>
        <p:txBody>
          <a:bodyPr lIns="94826" tIns="47413" rIns="94826" bIns="47413"/>
          <a:lstStyle/>
          <a:p>
            <a:r>
              <a:rPr lang="de-DE"/>
              <a:t>5 Massnahmen im Überblick 2. und 3. Sek …</a:t>
            </a:r>
          </a:p>
          <a:p>
            <a:r>
              <a:rPr lang="de-DE"/>
              <a:t>Schule-BB engere Zusammenarbeit, Schulhaussprechstunde etc.</a:t>
            </a:r>
          </a:p>
          <a:p>
            <a:r>
              <a:rPr lang="de-DE"/>
              <a:t>Verbindlicher Rahmenplan,</a:t>
            </a:r>
          </a:p>
          <a:p>
            <a:r>
              <a:rPr lang="de-DE"/>
              <a:t>Leistungstest, vergleichbar, schultypenunabhängig, ergänzend zu zeugnisnoten, </a:t>
            </a:r>
          </a:p>
          <a:p>
            <a:r>
              <a:rPr lang="de-DE"/>
              <a:t>Gemeinsames standortgespräch</a:t>
            </a:r>
          </a:p>
          <a:p>
            <a:r>
              <a:rPr lang="de-DE"/>
              <a:t>..</a:t>
            </a:r>
          </a:p>
          <a:p>
            <a:r>
              <a:rPr lang="de-DE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624837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36F66-DA8C-4E14-BECC-4C8DA30E31CC}" type="slidenum">
              <a:rPr lang="de-CH"/>
              <a:pPr/>
              <a:t>33</a:t>
            </a:fld>
            <a:endParaRPr lang="de-CH"/>
          </a:p>
        </p:txBody>
      </p:sp>
      <p:sp>
        <p:nvSpPr>
          <p:cNvPr id="200706" name="Rectangle 7"/>
          <p:cNvSpPr txBox="1">
            <a:spLocks noGrp="1" noChangeArrowheads="1"/>
          </p:cNvSpPr>
          <p:nvPr/>
        </p:nvSpPr>
        <p:spPr bwMode="auto">
          <a:xfrm>
            <a:off x="3851489" y="9378719"/>
            <a:ext cx="2946187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01" tIns="45351" rIns="90701" bIns="45351" anchor="b"/>
          <a:lstStyle/>
          <a:p>
            <a:pPr algn="r"/>
            <a:fld id="{65D1F872-49CC-454A-B417-5DC201F02362}" type="slidenum">
              <a:rPr lang="de-CH" sz="1200"/>
              <a:pPr algn="r"/>
              <a:t>33</a:t>
            </a:fld>
            <a:endParaRPr lang="de-CH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742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ECC86-57D6-4A59-A311-80CAF63F0637}" type="slidenum">
              <a:rPr lang="de-CH"/>
              <a:pPr/>
              <a:t>34</a:t>
            </a:fld>
            <a:endParaRPr lang="de-CH"/>
          </a:p>
        </p:txBody>
      </p:sp>
      <p:sp>
        <p:nvSpPr>
          <p:cNvPr id="229378" name="Rectangle 7"/>
          <p:cNvSpPr txBox="1">
            <a:spLocks noGrp="1" noChangeArrowheads="1"/>
          </p:cNvSpPr>
          <p:nvPr/>
        </p:nvSpPr>
        <p:spPr bwMode="auto">
          <a:xfrm>
            <a:off x="3851489" y="9378719"/>
            <a:ext cx="2946187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01" tIns="45351" rIns="90701" bIns="45351" anchor="b"/>
          <a:lstStyle/>
          <a:p>
            <a:pPr algn="r"/>
            <a:fld id="{16EC56A5-73E2-48C1-952E-F89B4F985710}" type="slidenum">
              <a:rPr lang="de-CH" sz="1200"/>
              <a:pPr algn="r"/>
              <a:t>34</a:t>
            </a:fld>
            <a:endParaRPr lang="de-CH" sz="120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411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F386A-9D71-45C8-91AC-8B018186D4F9}" type="slidenum">
              <a:rPr lang="de-CH"/>
              <a:pPr/>
              <a:t>35</a:t>
            </a:fld>
            <a:endParaRPr lang="de-CH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411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7F367-6BD8-44E1-B6FA-F75B3ECB9496}" type="slidenum">
              <a:rPr lang="de-CH"/>
              <a:pPr/>
              <a:t>36</a:t>
            </a:fld>
            <a:endParaRPr lang="de-CH"/>
          </a:p>
        </p:txBody>
      </p:sp>
      <p:sp>
        <p:nvSpPr>
          <p:cNvPr id="229378" name="Rectangle 7"/>
          <p:cNvSpPr txBox="1">
            <a:spLocks noGrp="1" noChangeArrowheads="1"/>
          </p:cNvSpPr>
          <p:nvPr/>
        </p:nvSpPr>
        <p:spPr bwMode="auto">
          <a:xfrm>
            <a:off x="3851487" y="9378719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17" tIns="45358" rIns="90717" bIns="45358" anchor="b"/>
          <a:lstStyle/>
          <a:p>
            <a:pPr algn="r"/>
            <a:fld id="{94D48B7D-5475-44E3-A7C5-D6B276CC3C4C}" type="slidenum">
              <a:rPr lang="de-CH" sz="1200"/>
              <a:pPr algn="r"/>
              <a:t>36</a:t>
            </a:fld>
            <a:endParaRPr lang="de-CH" sz="120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8973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1C1FD-DF79-4A97-9AF6-7D58A5A0D574}" type="slidenum">
              <a:rPr lang="de-CH"/>
              <a:pPr/>
              <a:t>37</a:t>
            </a:fld>
            <a:endParaRPr lang="de-CH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405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1C1FD-DF79-4A97-9AF6-7D58A5A0D574}" type="slidenum">
              <a:rPr lang="de-CH"/>
              <a:pPr/>
              <a:t>38</a:t>
            </a:fld>
            <a:endParaRPr lang="de-CH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263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CE2E2F-21CF-461C-A78F-08CD19A285F4}" type="slidenum">
              <a:rPr lang="de-CH"/>
              <a:pPr/>
              <a:t>39</a:t>
            </a:fld>
            <a:endParaRPr lang="de-CH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015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4BD6B-CBFA-4B77-B0A2-2D4BF5099592}" type="slidenum">
              <a:rPr lang="de-CH"/>
              <a:pPr/>
              <a:t>4</a:t>
            </a:fld>
            <a:endParaRPr lang="de-CH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Kernelemente werden</a:t>
            </a:r>
            <a:r>
              <a:rPr lang="de-DE" baseline="0" dirty="0" smtClean="0"/>
              <a:t> Vorgestellt: Dauer 60min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Fragerunde nach jedem Teil: Nur sinnvolle Fragen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Fragemöglichkeit am Schluss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Nichts Aufschreiben. PP finden sie im Netz.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Viel </a:t>
            </a:r>
            <a:r>
              <a:rPr lang="de-DE" baseline="0" dirty="0" err="1" smtClean="0"/>
              <a:t>Spass</a:t>
            </a:r>
            <a:r>
              <a:rPr lang="de-DE" baseline="0" dirty="0" smtClean="0"/>
              <a:t>…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231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EE49CC-4A84-470C-9AB8-3D3BAEC10B62}" type="slidenum">
              <a:rPr lang="de-CH"/>
              <a:pPr/>
              <a:t>40</a:t>
            </a:fld>
            <a:endParaRPr lang="de-CH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4642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09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86CA0-C843-484E-906B-32B7FBECE167}" type="slidenum">
              <a:rPr lang="de-CH"/>
              <a:pPr/>
              <a:t>42</a:t>
            </a:fld>
            <a:endParaRPr lang="de-CH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51487" y="9380294"/>
            <a:ext cx="2946188" cy="4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6" tIns="47413" rIns="94826" bIns="47413" anchor="b"/>
          <a:lstStyle/>
          <a:p>
            <a:pPr algn="r" defTabSz="948221"/>
            <a:fld id="{EB7E3A0C-2589-478D-AD89-F8AC1D85E864}" type="slidenum">
              <a:rPr lang="de-CH" sz="1300"/>
              <a:pPr algn="r" defTabSz="948221"/>
              <a:t>42</a:t>
            </a:fld>
            <a:endParaRPr lang="de-CH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688572"/>
            <a:ext cx="4987079" cy="4442382"/>
          </a:xfrm>
        </p:spPr>
        <p:txBody>
          <a:bodyPr lIns="94826" tIns="47413" rIns="94826" bIns="47413"/>
          <a:lstStyle/>
          <a:p>
            <a:r>
              <a:rPr lang="de-DE"/>
              <a:t>5 Massnahmen im Überblick 2. und 3. Sek …</a:t>
            </a:r>
          </a:p>
          <a:p>
            <a:r>
              <a:rPr lang="de-DE"/>
              <a:t>Schule-BB engere Zusammenarbeit, Schulhaussprechstunde etc.</a:t>
            </a:r>
          </a:p>
          <a:p>
            <a:r>
              <a:rPr lang="de-DE"/>
              <a:t>Verbindlicher Rahmenplan,</a:t>
            </a:r>
          </a:p>
          <a:p>
            <a:r>
              <a:rPr lang="de-DE"/>
              <a:t>Leistungstest, vergleichbar, schultypenunabhängig, ergänzend zu zeugnisnoten, </a:t>
            </a:r>
          </a:p>
          <a:p>
            <a:r>
              <a:rPr lang="de-DE"/>
              <a:t>Gemeinsames standortgespräch</a:t>
            </a:r>
          </a:p>
          <a:p>
            <a:r>
              <a:rPr lang="de-DE"/>
              <a:t>..</a:t>
            </a:r>
          </a:p>
          <a:p>
            <a:r>
              <a:rPr lang="de-DE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624837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CE94C-9008-4050-AEAA-5125265DB820}" type="slidenum">
              <a:rPr lang="de-CH"/>
              <a:pPr/>
              <a:t>43</a:t>
            </a:fld>
            <a:endParaRPr lang="de-CH"/>
          </a:p>
        </p:txBody>
      </p:sp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51487" y="9378718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7915783A-E070-40C8-887B-EB50457DD3D4}" type="slidenum">
              <a:rPr lang="de-CH" sz="1200"/>
              <a:pPr algn="r"/>
              <a:t>43</a:t>
            </a:fld>
            <a:endParaRPr lang="de-CH" sz="120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37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65E63E-A4AC-46CB-8127-485B8CD0FA76}" type="slidenum">
              <a:rPr lang="de-CH"/>
              <a:pPr/>
              <a:t>44</a:t>
            </a:fld>
            <a:endParaRPr lang="de-CH"/>
          </a:p>
        </p:txBody>
      </p:sp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51487" y="9378718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54806589-1986-494C-8666-51C2FF2850F7}" type="slidenum">
              <a:rPr lang="de-CH" sz="1200"/>
              <a:pPr algn="r"/>
              <a:t>44</a:t>
            </a:fld>
            <a:endParaRPr lang="de-CH" sz="120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4521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A3682-A379-4A12-8955-204DCED1B20A}" type="slidenum">
              <a:rPr lang="de-CH"/>
              <a:pPr/>
              <a:t>45</a:t>
            </a:fld>
            <a:endParaRPr lang="de-CH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487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07635-A788-4338-8259-7F77DB9B2690}" type="slidenum">
              <a:rPr lang="de-CH"/>
              <a:pPr/>
              <a:t>46</a:t>
            </a:fld>
            <a:endParaRPr lang="de-CH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0615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28780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092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D570C-D7AE-4C77-8B2B-BBB6461FCB71}" type="slidenum">
              <a:rPr lang="de-CH"/>
              <a:pPr/>
              <a:t>49</a:t>
            </a:fld>
            <a:endParaRPr lang="de-CH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914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A86CA0-C843-484E-906B-32B7FBECE167}" type="slidenum">
              <a:rPr lang="de-CH"/>
              <a:pPr/>
              <a:t>5</a:t>
            </a:fld>
            <a:endParaRPr lang="de-CH"/>
          </a:p>
        </p:txBody>
      </p:sp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51487" y="9380294"/>
            <a:ext cx="2946188" cy="4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6" tIns="47413" rIns="94826" bIns="47413" anchor="b"/>
          <a:lstStyle/>
          <a:p>
            <a:pPr algn="r" defTabSz="948221"/>
            <a:fld id="{EB7E3A0C-2589-478D-AD89-F8AC1D85E864}" type="slidenum">
              <a:rPr lang="de-CH" sz="1300"/>
              <a:pPr algn="r" defTabSz="948221"/>
              <a:t>5</a:t>
            </a:fld>
            <a:endParaRPr lang="de-CH" sz="13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41363"/>
            <a:ext cx="4935537" cy="37020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298" y="4688572"/>
            <a:ext cx="4987079" cy="4442382"/>
          </a:xfrm>
        </p:spPr>
        <p:txBody>
          <a:bodyPr lIns="94826" tIns="47413" rIns="94826" bIns="47413"/>
          <a:lstStyle/>
          <a:p>
            <a:r>
              <a:rPr lang="de-DE"/>
              <a:t>5 Massnahmen im Überblick 2. und 3. Sek …</a:t>
            </a:r>
          </a:p>
          <a:p>
            <a:r>
              <a:rPr lang="de-DE"/>
              <a:t>Schule-BB engere Zusammenarbeit, Schulhaussprechstunde etc.</a:t>
            </a:r>
          </a:p>
          <a:p>
            <a:r>
              <a:rPr lang="de-DE"/>
              <a:t>Verbindlicher Rahmenplan,</a:t>
            </a:r>
          </a:p>
          <a:p>
            <a:r>
              <a:rPr lang="de-DE"/>
              <a:t>Leistungstest, vergleichbar, schultypenunabhängig, ergänzend zu zeugnisnoten, </a:t>
            </a:r>
          </a:p>
          <a:p>
            <a:r>
              <a:rPr lang="de-DE"/>
              <a:t>Gemeinsames standortgespräch</a:t>
            </a:r>
          </a:p>
          <a:p>
            <a:r>
              <a:rPr lang="de-DE"/>
              <a:t>..</a:t>
            </a:r>
          </a:p>
          <a:p>
            <a:r>
              <a:rPr lang="de-DE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6248374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909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22379D-F7B0-4A5D-9985-E80413BA0E9E}" type="slidenum">
              <a:rPr lang="de-CH"/>
              <a:pPr/>
              <a:t>6</a:t>
            </a:fld>
            <a:endParaRPr lang="de-CH"/>
          </a:p>
        </p:txBody>
      </p:sp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51487" y="9378718"/>
            <a:ext cx="2946188" cy="49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82BE6B9D-0273-4AAB-8BBF-3C411D252F12}" type="slidenum">
              <a:rPr lang="de-CH" sz="1200"/>
              <a:pPr algn="r"/>
              <a:t>6</a:t>
            </a:fld>
            <a:endParaRPr lang="de-CH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64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623A0-8E1A-4AD7-AA46-4D63D522760A}" type="slidenum">
              <a:rPr lang="de-CH"/>
              <a:pPr/>
              <a:t>7</a:t>
            </a:fld>
            <a:endParaRPr lang="de-CH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Arial" charset="0"/>
              </a:rPr>
              <a:t>Der kantonale Rahmenfahrplan bildet die Grundlage der Zusammenarbeit zwischen Schule und </a:t>
            </a:r>
            <a:r>
              <a:rPr lang="de-DE" err="1">
                <a:latin typeface="Arial" charset="0"/>
              </a:rPr>
              <a:t>Bb</a:t>
            </a:r>
            <a:r>
              <a:rPr lang="de-DE">
                <a:latin typeface="Arial" charset="0"/>
              </a:rPr>
              <a:t> und definiert die vorgesehenen Schritte.</a:t>
            </a:r>
          </a:p>
          <a:p>
            <a:r>
              <a:rPr lang="de-DE">
                <a:latin typeface="Arial" charset="0"/>
              </a:rPr>
              <a:t>Lokaler Gestaltungsspielraum </a:t>
            </a:r>
          </a:p>
        </p:txBody>
      </p:sp>
    </p:spTree>
    <p:extLst>
      <p:ext uri="{BB962C8B-B14F-4D97-AF65-F5344CB8AC3E}">
        <p14:creationId xmlns:p14="http://schemas.microsoft.com/office/powerpoint/2010/main" val="54114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B528C-EDCF-436F-A235-0BBACA2C2445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7383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17C05-256A-4806-9D3B-1224E53A1D2B}" type="slidenum">
              <a:rPr lang="de-CH"/>
              <a:pPr/>
              <a:t>9</a:t>
            </a:fld>
            <a:endParaRPr lang="de-CH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7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%12Amtl&#246;weZH_12mm.jpg%20%20%20%20%20%20%20%20%20%20%20%20%20%20%20%20%20%20%20%20%20%20%20%20%20%20%20%20%20%20%20%20%20%20%20%20%20%20%20%20%20%20%20%20%2000073B2E%0cMacintosh%20HD%20%20%20%20%20%20%20%20%20%20%20%20%20%20%20%20%20%20%20B4112A5C: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0" y="0"/>
            <a:ext cx="9213850" cy="6858000"/>
          </a:xfrm>
          <a:prstGeom prst="rect">
            <a:avLst/>
          </a:prstGeom>
          <a:solidFill>
            <a:srgbClr val="004C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213850" cy="1600200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752600"/>
            <a:ext cx="8382000" cy="990600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CH" altLang="de-CH"/>
              <a:t>Mastertitelformat bearbeiten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63850"/>
            <a:ext cx="8382000" cy="457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e-CH" altLang="de-CH"/>
              <a:t>Master-Untertitelformat bearbeiten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381000" y="749300"/>
            <a:ext cx="431800" cy="0"/>
          </a:xfrm>
          <a:prstGeom prst="line">
            <a:avLst/>
          </a:prstGeom>
          <a:noFill/>
          <a:ln w="2882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81000" y="17526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81000" y="35814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81000" y="41910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381000" y="37338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81000" y="38862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381000" y="40386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381000" y="48006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381000" y="43434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381000" y="44958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381000" y="46482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381000" y="54102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381000" y="49530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381000" y="51054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381000" y="52578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381000" y="62484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81000" y="6369050"/>
            <a:ext cx="19812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2190750" algn="l"/>
                <a:tab pos="4381500" algn="l"/>
              </a:tabLst>
            </a:pPr>
            <a:r>
              <a:rPr lang="de-CH" altLang="de-CH" sz="900">
                <a:solidFill>
                  <a:schemeClr val="bg1"/>
                </a:solidFill>
                <a:latin typeface="Arial" charset="0"/>
              </a:rPr>
              <a:t>Volksschulamt Kanton Zürich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514600" y="6369050"/>
            <a:ext cx="19812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2190750" algn="l"/>
                <a:tab pos="4381500" algn="l"/>
              </a:tabLst>
            </a:pPr>
            <a:r>
              <a:rPr lang="de-CH" altLang="de-CH" sz="900">
                <a:solidFill>
                  <a:schemeClr val="bg1"/>
                </a:solidFill>
                <a:latin typeface="Arial" charset="0"/>
              </a:rPr>
              <a:t>Walchestrasse 21, Postfach </a:t>
            </a:r>
          </a:p>
          <a:p>
            <a:pPr>
              <a:tabLst>
                <a:tab pos="2190750" algn="l"/>
                <a:tab pos="4381500" algn="l"/>
              </a:tabLst>
            </a:pPr>
            <a:r>
              <a:rPr lang="de-CH" altLang="de-CH" sz="900">
                <a:solidFill>
                  <a:schemeClr val="bg1"/>
                </a:solidFill>
                <a:latin typeface="Arial" charset="0"/>
              </a:rPr>
              <a:t>8090 Zürich</a:t>
            </a: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4648200" y="6369050"/>
            <a:ext cx="19812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2190750" algn="l"/>
                <a:tab pos="4381500" algn="l"/>
              </a:tabLst>
            </a:pPr>
            <a:endParaRPr lang="de-CH" altLang="de-CH" sz="1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>
            <a:off x="381000" y="749300"/>
            <a:ext cx="431800" cy="0"/>
          </a:xfrm>
          <a:prstGeom prst="line">
            <a:avLst/>
          </a:prstGeom>
          <a:noFill/>
          <a:ln w="2882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>
            <a:off x="381000" y="17526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0" name="Line 30"/>
          <p:cNvSpPr>
            <a:spLocks noChangeShapeType="1"/>
          </p:cNvSpPr>
          <p:nvPr/>
        </p:nvSpPr>
        <p:spPr bwMode="auto">
          <a:xfrm>
            <a:off x="381000" y="35814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>
            <a:off x="381000" y="41910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>
            <a:off x="381000" y="37338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381000" y="38862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4" name="Line 34"/>
          <p:cNvSpPr>
            <a:spLocks noChangeShapeType="1"/>
          </p:cNvSpPr>
          <p:nvPr/>
        </p:nvSpPr>
        <p:spPr bwMode="auto">
          <a:xfrm>
            <a:off x="381000" y="40386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5" name="Line 35"/>
          <p:cNvSpPr>
            <a:spLocks noChangeShapeType="1"/>
          </p:cNvSpPr>
          <p:nvPr/>
        </p:nvSpPr>
        <p:spPr bwMode="auto">
          <a:xfrm>
            <a:off x="381000" y="48006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6" name="Line 36"/>
          <p:cNvSpPr>
            <a:spLocks noChangeShapeType="1"/>
          </p:cNvSpPr>
          <p:nvPr/>
        </p:nvSpPr>
        <p:spPr bwMode="auto">
          <a:xfrm>
            <a:off x="381000" y="43434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7" name="Line 37"/>
          <p:cNvSpPr>
            <a:spLocks noChangeShapeType="1"/>
          </p:cNvSpPr>
          <p:nvPr/>
        </p:nvSpPr>
        <p:spPr bwMode="auto">
          <a:xfrm>
            <a:off x="381000" y="44958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8" name="Line 38"/>
          <p:cNvSpPr>
            <a:spLocks noChangeShapeType="1"/>
          </p:cNvSpPr>
          <p:nvPr/>
        </p:nvSpPr>
        <p:spPr bwMode="auto">
          <a:xfrm>
            <a:off x="381000" y="46482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39" name="Line 39"/>
          <p:cNvSpPr>
            <a:spLocks noChangeShapeType="1"/>
          </p:cNvSpPr>
          <p:nvPr/>
        </p:nvSpPr>
        <p:spPr bwMode="auto">
          <a:xfrm>
            <a:off x="381000" y="54102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40" name="Line 40"/>
          <p:cNvSpPr>
            <a:spLocks noChangeShapeType="1"/>
          </p:cNvSpPr>
          <p:nvPr/>
        </p:nvSpPr>
        <p:spPr bwMode="auto">
          <a:xfrm>
            <a:off x="381000" y="49530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41" name="Line 41"/>
          <p:cNvSpPr>
            <a:spLocks noChangeShapeType="1"/>
          </p:cNvSpPr>
          <p:nvPr/>
        </p:nvSpPr>
        <p:spPr bwMode="auto">
          <a:xfrm>
            <a:off x="381000" y="51054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42" name="Line 42"/>
          <p:cNvSpPr>
            <a:spLocks noChangeShapeType="1"/>
          </p:cNvSpPr>
          <p:nvPr/>
        </p:nvSpPr>
        <p:spPr bwMode="auto">
          <a:xfrm>
            <a:off x="381000" y="5257800"/>
            <a:ext cx="4318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43" name="Line 43"/>
          <p:cNvSpPr>
            <a:spLocks noChangeShapeType="1"/>
          </p:cNvSpPr>
          <p:nvPr/>
        </p:nvSpPr>
        <p:spPr bwMode="auto">
          <a:xfrm>
            <a:off x="381000" y="6248400"/>
            <a:ext cx="431800" cy="0"/>
          </a:xfrm>
          <a:prstGeom prst="line">
            <a:avLst/>
          </a:prstGeom>
          <a:noFill/>
          <a:ln w="28829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646" name="Text Box 46"/>
          <p:cNvSpPr txBox="1">
            <a:spLocks noChangeArrowheads="1"/>
          </p:cNvSpPr>
          <p:nvPr/>
        </p:nvSpPr>
        <p:spPr bwMode="auto">
          <a:xfrm>
            <a:off x="4648200" y="6369050"/>
            <a:ext cx="19812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2190750" algn="l"/>
                <a:tab pos="4381500" algn="l"/>
              </a:tabLst>
            </a:pPr>
            <a:endParaRPr lang="de-CH" altLang="de-CH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5655" name="Picture 55" descr="AmtlöweZH_12mm.jpg                                             00073B2EMacintosh HD                   B4112A5C: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8324850" y="271463"/>
            <a:ext cx="436563" cy="496887"/>
          </a:xfrm>
          <a:prstGeom prst="rect">
            <a:avLst/>
          </a:prstGeom>
          <a:noFill/>
        </p:spPr>
      </p:pic>
      <p:pic>
        <p:nvPicPr>
          <p:cNvPr id="25658" name="Picture 58" descr="BDZH_VS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20097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165949E3-B2BD-4E73-BDAA-403B73A3DCFC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2F893BA-0777-46CA-9FE4-234E04C987DA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7500" y="762000"/>
            <a:ext cx="20955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1000" y="762000"/>
            <a:ext cx="6134100" cy="4953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316F98A1-0FF2-4B66-A552-FC03D5492A5D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7644FA6-0E13-4685-AC1C-EDFED4067322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el, zwei Inhalt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10795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81000" y="2014538"/>
            <a:ext cx="4114800" cy="17732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81000" y="3940175"/>
            <a:ext cx="4114800" cy="17748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4648200" y="2014538"/>
            <a:ext cx="4114800" cy="37004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781800" y="6286500"/>
            <a:ext cx="1981200" cy="56515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D077CE12-091E-494B-9669-FB53E16A5027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>
          <a:xfrm>
            <a:off x="38862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BEA3D7-E18E-4831-B2FF-6D1361B6B4C6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>
          <a:xfrm>
            <a:off x="381000" y="6292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10795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381000" y="2014538"/>
            <a:ext cx="8382000" cy="3700462"/>
          </a:xfr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1800" y="6286500"/>
            <a:ext cx="1981200" cy="56515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75B224BD-F80A-43FC-B5F1-971C537C317B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38862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7474F7-57E0-4795-81C8-39254BBBAE29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381000" y="6292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82000" cy="10795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81000" y="2014538"/>
            <a:ext cx="4114800" cy="37004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14538"/>
            <a:ext cx="4114800" cy="370046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781800" y="6286500"/>
            <a:ext cx="1981200" cy="56515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EE8F7201-948B-46EA-9754-2DBD7F0BFC23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>
          <a:xfrm>
            <a:off x="38862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20DC51-1541-4157-9CC1-5306F6B966B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381000" y="6292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700DC4B3-905C-4A94-8C84-FD87AFA7AA5E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6F30AE6-A6CE-4A42-B970-AB7DF6D00C36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882909DB-B40A-4093-B02C-8933BAE0E7A7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FE3040E-F083-4EDC-8ABE-E42166AB6D67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2014538"/>
            <a:ext cx="4114800" cy="370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14538"/>
            <a:ext cx="4114800" cy="370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D9268021-927D-4B1C-9879-7678896A948B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0164D5F-9C46-4700-A5B5-9DFCCF7FDCF5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DD77E1EB-D420-4DC5-92C0-CC9A80793BD4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58345A5-BB84-4BA7-894F-1A6483908747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55AE86E0-7ADE-4C91-80DD-E22F6618DF61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3952893-B627-491E-B416-BFA5EA16A07C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C0AF289A-1D66-4CF0-AF1A-3B686C05A570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2576611-C995-42CA-A3DC-2AEDDA381D4F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1C01783F-36E5-454C-BCC7-A1E5EFB62CA4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57DFDE9B-432B-4F9F-9C4F-46458F40A80F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080F7D60-4D82-4BDB-AB5E-6434F994D636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E5094B7-2CC5-4B74-A9BA-DA2CBA336E16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Thema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%12Amtl&#246;weZH_12mm.jpg%20%20%20%20%20%20%20%20%20%20%20%20%20%20%20%20%20%20%20%20%20%20%20%20%20%20%20%20%20%20%20%20%20%20%20%20%20%20%20%20%20%20%20%20%2000073B2E%0cMacintosh%20HD%20%20%20%20%20%20%20%20%20%20%20%20%20%20%20%20%20%20%20B4112A5C: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0"/>
            <a:ext cx="8382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CH"/>
              <a:t>Mastertitelformat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14538"/>
            <a:ext cx="838200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CH"/>
              <a:t>Mastertextformat bearbeiten</a:t>
            </a:r>
          </a:p>
          <a:p>
            <a:pPr lvl="1"/>
            <a:r>
              <a:rPr lang="de-CH" altLang="de-CH"/>
              <a:t>Zweite Ebene</a:t>
            </a:r>
          </a:p>
          <a:p>
            <a:pPr lvl="2"/>
            <a:r>
              <a:rPr lang="de-CH" altLang="de-CH"/>
              <a:t>Dritte Ebene</a:t>
            </a:r>
          </a:p>
          <a:p>
            <a:pPr lvl="3"/>
            <a:r>
              <a:rPr lang="de-CH" altLang="de-CH"/>
              <a:t>Vierte Ebene</a:t>
            </a:r>
          </a:p>
          <a:p>
            <a:pPr lvl="4"/>
            <a:r>
              <a:rPr lang="de-CH" altLang="de-CH"/>
              <a:t>Fünfte Ebene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381000" y="749300"/>
            <a:ext cx="431800" cy="0"/>
          </a:xfrm>
          <a:prstGeom prst="line">
            <a:avLst/>
          </a:prstGeom>
          <a:noFill/>
          <a:ln w="2882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381000" y="749300"/>
            <a:ext cx="431800" cy="0"/>
          </a:xfrm>
          <a:prstGeom prst="line">
            <a:avLst/>
          </a:prstGeom>
          <a:noFill/>
          <a:ln w="2882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pic>
        <p:nvPicPr>
          <p:cNvPr id="24590" name="Picture 14" descr="AmtlöweZH_12mm.jpg                                             00073B2EMacintosh HD                   B4112A5C:"/>
          <p:cNvPicPr>
            <a:picLocks noChangeAspect="1" noChangeArrowheads="1"/>
          </p:cNvPicPr>
          <p:nvPr/>
        </p:nvPicPr>
        <p:blipFill>
          <a:blip r:embed="rId16" r:link="rId17" cstate="print"/>
          <a:srcRect/>
          <a:stretch>
            <a:fillRect/>
          </a:stretch>
        </p:blipFill>
        <p:spPr bwMode="auto">
          <a:xfrm>
            <a:off x="8324850" y="271463"/>
            <a:ext cx="436563" cy="496887"/>
          </a:xfrm>
          <a:prstGeom prst="rect">
            <a:avLst/>
          </a:prstGeom>
          <a:noFill/>
        </p:spPr>
      </p:pic>
      <p:pic>
        <p:nvPicPr>
          <p:cNvPr id="24593" name="Picture 17" descr="BDZH_VSA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1000" y="228600"/>
            <a:ext cx="20097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4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86500"/>
            <a:ext cx="19812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+mn-lt"/>
              </a:defRPr>
            </a:lvl1pPr>
          </a:lstStyle>
          <a:p>
            <a:r>
              <a:rPr lang="de-CH"/>
              <a:t>Seite </a:t>
            </a:r>
            <a:fld id="{5BA0A7E9-1E82-4BD5-AE1D-4BBEB1C4617E}" type="slidenum">
              <a:rPr lang="de-CH"/>
              <a:pPr/>
              <a:t>‹Nr.›</a:t>
            </a:fld>
            <a:endParaRPr lang="de-CH"/>
          </a:p>
        </p:txBody>
      </p:sp>
      <p:sp>
        <p:nvSpPr>
          <p:cNvPr id="2459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862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+mn-lt"/>
              </a:defRPr>
            </a:lvl1pPr>
          </a:lstStyle>
          <a:p>
            <a:fld id="{94CD9E2D-14AA-46A2-8217-60F204735B6A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292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+mn-lt"/>
              </a:defRPr>
            </a:lvl1pPr>
          </a:lstStyle>
          <a:p>
            <a:r>
              <a:rPr lang="de-CH"/>
              <a:t>Thema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/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282575" indent="-282575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3688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2pPr>
      <a:lvl3pPr marL="1239838" indent="-282575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3pPr>
      <a:lvl4pPr marL="1712913" indent="-282575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4pPr>
      <a:lvl5pPr marL="21875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6447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31019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5591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4016375" indent="-284163" algn="l" rtl="0" fontAlgn="base">
        <a:lnSpc>
          <a:spcPct val="110000"/>
        </a:lnSpc>
        <a:spcBef>
          <a:spcPct val="55000"/>
        </a:spcBef>
        <a:spcAft>
          <a:spcPct val="0"/>
        </a:spcAft>
        <a:buFont typeface="Times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rufsberatung.zh.ch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zh.berufsvorbereitung.c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hyperlink" Target="http://www.stellwerk-check.ch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lksschulamt.zh.ch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ulticheck.org" TargetMode="External"/><Relationship Id="rId5" Type="http://schemas.openxmlformats.org/officeDocument/2006/relationships/hyperlink" Target="http://www.jobskills.ch" TargetMode="External"/><Relationship Id="rId4" Type="http://schemas.openxmlformats.org/officeDocument/2006/relationships/hyperlink" Target="http://www.lernareal.ch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tif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CH" sz="2800" dirty="0"/>
              <a:t>Elterninformation </a:t>
            </a:r>
            <a:r>
              <a:rPr lang="de-CH" sz="2800" dirty="0" smtClean="0"/>
              <a:t>zum 9. Schuljahr</a:t>
            </a:r>
            <a:endParaRPr lang="de-CH" sz="28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863850"/>
            <a:ext cx="8382000" cy="636588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Times" pitchFamily="18" charset="0"/>
              <a:buNone/>
            </a:pPr>
            <a:r>
              <a:rPr lang="de-CH" dirty="0"/>
              <a:t>30. August 2017</a:t>
            </a:r>
            <a:br>
              <a:rPr lang="de-CH" dirty="0"/>
            </a:br>
            <a:r>
              <a:rPr lang="de-CH" dirty="0" smtClean="0"/>
              <a:t>Schulhaus Krämeracker</a:t>
            </a:r>
            <a:endParaRPr lang="de-CH" dirty="0"/>
          </a:p>
        </p:txBody>
      </p:sp>
      <p:pic>
        <p:nvPicPr>
          <p:cNvPr id="269315" name="Picture 3" descr="bla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852738"/>
            <a:ext cx="4608513" cy="34512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0A4F67E9-D444-4F3C-8224-1914CB5DB3B8}" type="slidenum">
              <a:rPr lang="de-CH"/>
              <a:pPr/>
              <a:t>10</a:t>
            </a:fld>
            <a:endParaRPr lang="de-CH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C64C0F-E35C-4A2D-AA11-104FBEAD0DDF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Kooperation Familie, Schule und Berufsberatung</a:t>
            </a:r>
          </a:p>
        </p:txBody>
      </p:sp>
      <p:pic>
        <p:nvPicPr>
          <p:cNvPr id="272389" name="Picture 5" descr="blau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162175"/>
            <a:ext cx="4248150" cy="3181350"/>
          </a:xfrm>
          <a:noFill/>
          <a:ln>
            <a:solidFill>
              <a:schemeClr val="bg2"/>
            </a:solidFill>
          </a:ln>
        </p:spPr>
      </p:pic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4787900" y="2060575"/>
            <a:ext cx="41148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12700" eaLnBrk="1" hangingPunct="1">
              <a:lnSpc>
                <a:spcPct val="110000"/>
              </a:lnSpc>
              <a:spcBef>
                <a:spcPct val="55000"/>
              </a:spcBef>
              <a:buFont typeface="Times" pitchFamily="18" charset="0"/>
              <a:buNone/>
            </a:pPr>
            <a:r>
              <a:rPr lang="de-CH" b="1">
                <a:solidFill>
                  <a:srgbClr val="FF3300"/>
                </a:solidFill>
                <a:latin typeface="Arial" charset="0"/>
                <a:cs typeface="Arial" charset="0"/>
              </a:rPr>
              <a:t>Herr Christian Meier</a:t>
            </a:r>
          </a:p>
          <a:p>
            <a:pPr marL="342900" indent="12700" eaLnBrk="1" hangingPunct="1">
              <a:lnSpc>
                <a:spcPct val="110000"/>
              </a:lnSpc>
              <a:spcBef>
                <a:spcPct val="55000"/>
              </a:spcBef>
              <a:buFont typeface="Times" pitchFamily="18" charset="0"/>
              <a:buNone/>
            </a:pPr>
            <a:r>
              <a:rPr lang="de-CH">
                <a:latin typeface="Arial" charset="0"/>
                <a:cs typeface="Arial" charset="0"/>
              </a:rPr>
              <a:t>ist der für das Schulhaus Krämeracker zuständige Berufsberater.</a:t>
            </a:r>
          </a:p>
          <a:p>
            <a:pPr marL="342900" indent="12700" eaLnBrk="1" hangingPunct="1">
              <a:lnSpc>
                <a:spcPct val="110000"/>
              </a:lnSpc>
              <a:spcBef>
                <a:spcPct val="55000"/>
              </a:spcBef>
              <a:buFont typeface="Times" pitchFamily="18" charset="0"/>
              <a:buNone/>
            </a:pPr>
            <a:endParaRPr lang="de-CH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2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2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AD912B2E-5C1A-4816-A1F6-2AE81943127A}" type="slidenum">
              <a:rPr lang="de-CH"/>
              <a:pPr/>
              <a:t>11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1FF2763-DA48-419D-8CB8-E6AA04046BC3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82000" cy="722313"/>
          </a:xfrm>
        </p:spPr>
        <p:txBody>
          <a:bodyPr/>
          <a:lstStyle/>
          <a:p>
            <a:r>
              <a:rPr lang="de-CH"/>
              <a:t>Die nächsten Schritte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07375" cy="45354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CH" sz="1800" b="1"/>
              <a:t>für Eltern: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Elternorientierung im </a:t>
            </a:r>
            <a:r>
              <a:rPr lang="de-CH" sz="1800" err="1"/>
              <a:t>biz</a:t>
            </a:r>
            <a:r>
              <a:rPr lang="de-CH" sz="1800"/>
              <a:t>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 err="1"/>
              <a:t>Integras</a:t>
            </a:r>
            <a:r>
              <a:rPr lang="de-CH" sz="1800"/>
              <a:t> - Veranstaltung für fremdsprachige Eltern mit Kulturdolmetschenden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Elternkurs „Berufswahl kompetent begleiten“</a:t>
            </a:r>
            <a:r>
              <a:rPr lang="de-CH" sz="1800">
                <a:cs typeface="Arial" charset="0"/>
              </a:rPr>
              <a:t>	                                             →  </a:t>
            </a:r>
            <a:r>
              <a:rPr lang="de-CH" sz="1800">
                <a:hlinkClick r:id="rId3"/>
              </a:rPr>
              <a:t>www.berufsberatung.zh.ch</a:t>
            </a:r>
            <a:r>
              <a:rPr lang="de-CH" sz="1800"/>
              <a:t>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CH" sz="1800" b="1"/>
              <a:t>für Schüler und Schülerinnen</a:t>
            </a:r>
            <a:r>
              <a:rPr lang="de-CH" sz="1800"/>
              <a:t>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Berufswahlvorbereitung in der Schule </a:t>
            </a:r>
            <a:endParaRPr lang="de-CH" sz="18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Besuch der Berufsmesse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Besuch von Berufs- und  Betriebsbesichtigungen                                                    </a:t>
            </a:r>
            <a:r>
              <a:rPr lang="de-CH" sz="1800">
                <a:cs typeface="Arial" charset="0"/>
              </a:rPr>
              <a:t>→  </a:t>
            </a:r>
            <a:r>
              <a:rPr lang="de-CH" sz="1800">
                <a:sym typeface="Wingdings" pitchFamily="2" charset="2"/>
                <a:hlinkClick r:id="rId4"/>
              </a:rPr>
              <a:t>www.zh.berufsvorbereitung.ch</a:t>
            </a:r>
            <a:r>
              <a:rPr lang="de-CH" sz="1800">
                <a:sym typeface="Wingdings" pitchFamily="2" charset="2"/>
              </a:rPr>
              <a:t>   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Klassenorientierung im </a:t>
            </a:r>
            <a:r>
              <a:rPr lang="de-CH" sz="1800" err="1"/>
              <a:t>biz</a:t>
            </a:r>
            <a:endParaRPr lang="de-CH" sz="1800"/>
          </a:p>
          <a:p>
            <a:pPr>
              <a:lnSpc>
                <a:spcPct val="90000"/>
              </a:lnSpc>
              <a:buFontTx/>
              <a:buChar char="-"/>
            </a:pPr>
            <a:r>
              <a:rPr lang="de-CH" sz="1800"/>
              <a:t>Gespräche in der Schulhaussprechstunde, der Infothek und im </a:t>
            </a:r>
            <a:r>
              <a:rPr lang="de-CH" sz="1800" err="1"/>
              <a:t>biz</a:t>
            </a:r>
            <a:endParaRPr lang="de-CH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http://www.exconsult.ch/images/f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858" y="500042"/>
            <a:ext cx="3105142" cy="3105142"/>
          </a:xfrm>
          <a:prstGeom prst="rect">
            <a:avLst/>
          </a:prstGeom>
          <a:noFill/>
        </p:spPr>
      </p:pic>
      <p:pic>
        <p:nvPicPr>
          <p:cNvPr id="265218" name="Picture 2" descr="http://www.mediencommunity.ch/sites/default/files/pictures/mc20/hilfe_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3295650" cy="3295651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2049BA2-47FB-4A83-8BA1-85877B24D140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2F03F7-997B-4529-91CD-CBC01BDBB2BD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43174" y="2285992"/>
            <a:ext cx="4643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800">
                <a:latin typeface="+mj-lt"/>
              </a:rPr>
              <a:t>Fragen?</a:t>
            </a:r>
            <a:endParaRPr lang="de-DE" sz="8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62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68DCCAB-6160-4D61-8585-345A15FF330F}" type="slidenum">
              <a:rPr lang="de-CH"/>
              <a:pPr/>
              <a:t>13</a:t>
            </a:fld>
            <a:endParaRPr lang="de-CH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CE58D2-A77D-4F62-AFDE-2515C662B5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9C838BF-2B47-4E79-9C81-0F14AFC87CB3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13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pic>
        <p:nvPicPr>
          <p:cNvPr id="188421" name="Picture 2" descr="Berufsberatung_PPT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849438"/>
            <a:ext cx="4194175" cy="1077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8422" name="Picture 3" descr="Profilierung_PPT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825" y="184308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Projekt_PPT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3130550"/>
            <a:ext cx="4194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5" descr="Standort_PPT_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1323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6" descr="Stellwerk_PPT_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59125"/>
            <a:ext cx="4322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90550"/>
            <a:ext cx="8382000" cy="793750"/>
          </a:xfrm>
        </p:spPr>
        <p:txBody>
          <a:bodyPr/>
          <a:lstStyle/>
          <a:p>
            <a:r>
              <a:rPr lang="de-DE" dirty="0" smtClean="0"/>
              <a:t>Kernelemente des 9. Schuljahr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327026" y="3054350"/>
            <a:ext cx="4230687" cy="118268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61062" y="5372100"/>
            <a:ext cx="29019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4000" b="1" dirty="0">
                <a:solidFill>
                  <a:srgbClr val="002060"/>
                </a:solidFill>
              </a:rPr>
              <a:t>T</a:t>
            </a:r>
            <a:r>
              <a:rPr lang="de-CH" sz="4000" b="1" dirty="0" smtClean="0">
                <a:solidFill>
                  <a:srgbClr val="002060"/>
                </a:solidFill>
              </a:rPr>
              <a:t>. </a:t>
            </a:r>
            <a:r>
              <a:rPr lang="de-CH" sz="4000" b="1" dirty="0" err="1" smtClean="0">
                <a:solidFill>
                  <a:srgbClr val="002060"/>
                </a:solidFill>
              </a:rPr>
              <a:t>Kuster</a:t>
            </a:r>
            <a:endParaRPr lang="de-CH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1BF14043-2523-4A0E-A3A1-51937B78D166}" type="slidenum">
              <a:rPr lang="de-CH"/>
              <a:pPr/>
              <a:t>14</a:t>
            </a:fld>
            <a:endParaRPr lang="de-CH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1C4A607-E147-41A5-BBCD-B69AF3CBCA1D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CC19F5FE-21FE-4241-8215-6A1E6D56FDC2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14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CFB754E6-72A3-4B31-819F-6EB7A13DDED1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193541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solidFill>
            <a:srgbClr val="004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354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161925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Stellwerktest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1400" b="0">
                <a:solidFill>
                  <a:schemeClr val="bg1"/>
                </a:solidFill>
              </a:rPr>
              <a:t>Schultypenunabhängiges Leistungsprofil</a:t>
            </a:r>
            <a:endParaRPr lang="de-DE" sz="1400" b="0"/>
          </a:p>
        </p:txBody>
      </p:sp>
      <p:sp>
        <p:nvSpPr>
          <p:cNvPr id="193543" name="Oval 6"/>
          <p:cNvSpPr>
            <a:spLocks noChangeArrowheads="1"/>
          </p:cNvSpPr>
          <p:nvPr/>
        </p:nvSpPr>
        <p:spPr bwMode="auto">
          <a:xfrm>
            <a:off x="2955925" y="1981200"/>
            <a:ext cx="5578475" cy="5578475"/>
          </a:xfrm>
          <a:prstGeom prst="ellipse">
            <a:avLst/>
          </a:prstGeom>
          <a:noFill/>
          <a:ln w="63500">
            <a:solidFill>
              <a:srgbClr val="BE144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93544" name="Picture 9" descr="Stellwerk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988" y="2665413"/>
            <a:ext cx="5578475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B863A172-383D-4950-A939-B97862B99A23}" type="slidenum">
              <a:rPr lang="de-CH"/>
              <a:pPr/>
              <a:t>15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05990E4-92A7-4512-8058-5C2CBAAF2E59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981075"/>
            <a:ext cx="8496300" cy="860425"/>
          </a:xfrm>
        </p:spPr>
        <p:txBody>
          <a:bodyPr/>
          <a:lstStyle/>
          <a:p>
            <a:r>
              <a:rPr lang="de-CH" sz="2400"/>
              <a:t>Stellwerk – ein Baustein der </a:t>
            </a:r>
            <a:r>
              <a:rPr lang="de-CH" sz="2400">
                <a:cs typeface="Arial" charset="0"/>
              </a:rPr>
              <a:t>«</a:t>
            </a:r>
            <a:r>
              <a:rPr lang="de-CH" sz="2400"/>
              <a:t>Neugestaltung 3. Sek</a:t>
            </a:r>
            <a:r>
              <a:rPr lang="de-CH" sz="2400">
                <a:cs typeface="Arial" charset="0"/>
              </a:rPr>
              <a:t>»</a:t>
            </a:r>
            <a:r>
              <a:rPr lang="de-CH">
                <a:cs typeface="Arial" charset="0"/>
              </a:rPr>
              <a:t> 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205038"/>
            <a:ext cx="4392612" cy="3917950"/>
          </a:xfrm>
        </p:spPr>
        <p:txBody>
          <a:bodyPr/>
          <a:lstStyle/>
          <a:p>
            <a:pPr>
              <a:buFont typeface="Times" pitchFamily="18" charset="0"/>
              <a:buNone/>
            </a:pPr>
            <a:endParaRPr lang="de-CH" sz="1800"/>
          </a:p>
          <a:p>
            <a:r>
              <a:rPr lang="de-CH" sz="1800"/>
              <a:t>Das letzte obligatorische Schuljahr intensiver nutzen </a:t>
            </a:r>
            <a:r>
              <a:rPr lang="de-CH" sz="1800">
                <a:cs typeface="Arial" charset="0"/>
              </a:rPr>
              <a:t>→ </a:t>
            </a:r>
            <a:r>
              <a:rPr lang="de-CH" sz="1800" b="1">
                <a:cs typeface="Arial" charset="0"/>
              </a:rPr>
              <a:t>«Stärken fördern und Lücken nachbessern».</a:t>
            </a:r>
          </a:p>
          <a:p>
            <a:r>
              <a:rPr lang="de-CH" sz="1800" b="1">
                <a:solidFill>
                  <a:srgbClr val="004C99"/>
                </a:solidFill>
              </a:rPr>
              <a:t>Stellwerk – Test </a:t>
            </a:r>
            <a:r>
              <a:rPr lang="de-CH" sz="1800" b="1">
                <a:solidFill>
                  <a:srgbClr val="004C99"/>
                </a:solidFill>
                <a:cs typeface="Arial" charset="0"/>
              </a:rPr>
              <a:t>→ Grundlage für die individuelle </a:t>
            </a:r>
            <a:r>
              <a:rPr lang="de-CH" sz="1800" b="1">
                <a:solidFill>
                  <a:srgbClr val="004C99"/>
                </a:solidFill>
              </a:rPr>
              <a:t>Standortbestimmung der Schülerinnen und Schüler in der        2. Sekundarklasse.</a:t>
            </a:r>
            <a:r>
              <a:rPr lang="de-CH" sz="1800"/>
              <a:t> </a:t>
            </a:r>
          </a:p>
          <a:p>
            <a:endParaRPr lang="de-CH" sz="1800">
              <a:cs typeface="Arial" charset="0"/>
            </a:endParaRPr>
          </a:p>
          <a:p>
            <a:endParaRPr lang="de-CH" sz="1800"/>
          </a:p>
          <a:p>
            <a:endParaRPr lang="de-CH" sz="1800"/>
          </a:p>
        </p:txBody>
      </p:sp>
      <p:pic>
        <p:nvPicPr>
          <p:cNvPr id="165895" name="Picture 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420938"/>
            <a:ext cx="4114800" cy="3059112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5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19F14E6A-C1A7-442A-8439-5A3336CBD535}" type="slidenum">
              <a:rPr lang="de-CH"/>
              <a:pPr/>
              <a:t>16</a:t>
            </a:fld>
            <a:endParaRPr lang="de-CH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C2CA998-EB2D-4481-AC08-8C313614A31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Was ist Stellwerk? </a:t>
            </a:r>
          </a:p>
        </p:txBody>
      </p:sp>
      <p:sp>
        <p:nvSpPr>
          <p:cNvPr id="205833" name="Text Box 5"/>
          <p:cNvSpPr txBox="1">
            <a:spLocks noGrp="1" noChangeArrowheads="1"/>
          </p:cNvSpPr>
          <p:nvPr>
            <p:ph type="body" sz="half" idx="2"/>
          </p:nvPr>
        </p:nvSpPr>
        <p:spPr>
          <a:noFill/>
          <a:ln/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sz="200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CH" sz="1800">
              <a:cs typeface="Arial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sz="1800"/>
          </a:p>
        </p:txBody>
      </p:sp>
      <p:pic>
        <p:nvPicPr>
          <p:cNvPr id="4" name="Grafik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6800" y="2057328"/>
            <a:ext cx="4145637" cy="2703585"/>
          </a:xfrm>
          <a:prstGeom prst="rect">
            <a:avLst/>
          </a:prstGeom>
        </p:spPr>
      </p:pic>
      <p:pic>
        <p:nvPicPr>
          <p:cNvPr id="9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76" y="3378341"/>
            <a:ext cx="4467762" cy="251763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25600" y="4695825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i="1">
                <a:latin typeface="Arial"/>
                <a:cs typeface="Arial"/>
              </a:rPr>
              <a:t>Stellwerk der SBB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4FFC6E08-EBFE-4355-9220-10BC7EA89B7B}" type="slidenum">
              <a:rPr lang="de-CH"/>
              <a:pPr/>
              <a:t>17</a:t>
            </a:fld>
            <a:endParaRPr lang="de-CH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FF39BD-46D6-498D-ADED-016042B69C6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Was ist Stellwerk?</a:t>
            </a: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2014538"/>
            <a:ext cx="4175125" cy="40782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600"/>
              <a:t>Stellwerk ist ein </a:t>
            </a:r>
            <a:r>
              <a:rPr lang="de-CH" sz="1600" b="1"/>
              <a:t>computergestütztes </a:t>
            </a:r>
            <a:r>
              <a:rPr lang="de-CH" sz="1600"/>
              <a:t>Testsystem, das Wissen und Können testet.</a:t>
            </a:r>
          </a:p>
          <a:p>
            <a:pPr>
              <a:lnSpc>
                <a:spcPct val="100000"/>
              </a:lnSpc>
            </a:pPr>
            <a:r>
              <a:rPr lang="de-CH" sz="1600"/>
              <a:t>Stellwerk versteht sich als ein </a:t>
            </a:r>
            <a:r>
              <a:rPr lang="de-CH" sz="1600" b="1"/>
              <a:t>förderorientiertes</a:t>
            </a:r>
            <a:r>
              <a:rPr lang="de-CH" sz="1600"/>
              <a:t> Testsystem, das den Schülerinnen und Schülern aufzeigt, wo Stärken und Schwächen liegen.</a:t>
            </a:r>
            <a:endParaRPr lang="de-CH" sz="16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de-CH" sz="1600" b="1">
                <a:solidFill>
                  <a:srgbClr val="004C99"/>
                </a:solidFill>
              </a:rPr>
              <a:t>Vorteil: Stellwerk misst schulische Kernkompetenzen genau und weist diese unabhängig vom besuchten Schultyp aus.</a:t>
            </a:r>
            <a:endParaRPr lang="de-CH" sz="1600" b="1">
              <a:solidFill>
                <a:srgbClr val="004C99"/>
              </a:solidFill>
              <a:cs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de-CH" sz="1600">
                <a:cs typeface="Arial" charset="0"/>
              </a:rPr>
              <a:t>→ I</a:t>
            </a:r>
            <a:r>
              <a:rPr lang="de-CH" sz="1600"/>
              <a:t>m Kanton Zürich</a:t>
            </a:r>
            <a:r>
              <a:rPr lang="de-CH" sz="1400"/>
              <a:t> erstmals ab 2011 </a:t>
            </a:r>
            <a:r>
              <a:rPr lang="de-CH" sz="1400" b="1"/>
              <a:t>obligatorisch</a:t>
            </a:r>
            <a:r>
              <a:rPr lang="de-CH" sz="1400"/>
              <a:t>. </a:t>
            </a:r>
            <a:endParaRPr lang="de-CH" sz="1400">
              <a:cs typeface="Arial"/>
            </a:endParaRPr>
          </a:p>
          <a:p>
            <a:pPr>
              <a:lnSpc>
                <a:spcPct val="100000"/>
              </a:lnSpc>
              <a:buFont typeface="Times" pitchFamily="18" charset="0"/>
              <a:buNone/>
            </a:pPr>
            <a:endParaRPr lang="de-CH" sz="1400"/>
          </a:p>
          <a:p>
            <a:pPr>
              <a:lnSpc>
                <a:spcPct val="100000"/>
              </a:lnSpc>
            </a:pPr>
            <a:endParaRPr lang="de-CH" sz="1200"/>
          </a:p>
          <a:p>
            <a:pPr>
              <a:lnSpc>
                <a:spcPct val="100000"/>
              </a:lnSpc>
            </a:pPr>
            <a:endParaRPr lang="de-CH" sz="1000"/>
          </a:p>
          <a:p>
            <a:pPr>
              <a:lnSpc>
                <a:spcPct val="100000"/>
              </a:lnSpc>
              <a:buFont typeface="Times" pitchFamily="18" charset="0"/>
              <a:buNone/>
            </a:pPr>
            <a:endParaRPr lang="en-US" sz="1200">
              <a:cs typeface="Arial" charset="0"/>
            </a:endParaRPr>
          </a:p>
          <a:p>
            <a:pPr>
              <a:lnSpc>
                <a:spcPct val="100000"/>
              </a:lnSpc>
            </a:pPr>
            <a:endParaRPr lang="en-US" sz="1000">
              <a:cs typeface="Arial" charset="0"/>
            </a:endParaRPr>
          </a:p>
          <a:p>
            <a:pPr>
              <a:lnSpc>
                <a:spcPct val="100000"/>
              </a:lnSpc>
            </a:pPr>
            <a:endParaRPr lang="de-CH" sz="1000"/>
          </a:p>
          <a:p>
            <a:pPr>
              <a:lnSpc>
                <a:spcPct val="100000"/>
              </a:lnSpc>
            </a:pPr>
            <a:endParaRPr lang="de-CH" sz="1000"/>
          </a:p>
        </p:txBody>
      </p:sp>
      <p:pic>
        <p:nvPicPr>
          <p:cNvPr id="145420" name="Picture 1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2133600"/>
            <a:ext cx="3167062" cy="2303463"/>
          </a:xfrm>
          <a:noFill/>
          <a:ln/>
        </p:spPr>
      </p:pic>
      <p:pic>
        <p:nvPicPr>
          <p:cNvPr id="14542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797425"/>
            <a:ext cx="31670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5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5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5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5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7765F742-8AFE-4A37-9B3D-DCBB7724C0C9}" type="slidenum">
              <a:rPr lang="de-CH"/>
              <a:pPr/>
              <a:t>18</a:t>
            </a:fld>
            <a:endParaRPr lang="de-CH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F6D0BBE-55BA-4410-84D1-5D4EE58E547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Referenzrahmen</a:t>
            </a:r>
          </a:p>
        </p:txBody>
      </p:sp>
      <p:pic>
        <p:nvPicPr>
          <p:cNvPr id="210948" name="Picture 9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3588" y="2014538"/>
            <a:ext cx="3349625" cy="3700462"/>
          </a:xfrm>
          <a:noFill/>
          <a:ln/>
        </p:spPr>
      </p:pic>
      <p:sp>
        <p:nvSpPr>
          <p:cNvPr id="21095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14538"/>
            <a:ext cx="4316413" cy="4078287"/>
          </a:xfrm>
        </p:spPr>
        <p:txBody>
          <a:bodyPr/>
          <a:lstStyle/>
          <a:p>
            <a:r>
              <a:rPr lang="de-CH" sz="1800"/>
              <a:t>Die Schülerinnen und Schüler sind informiert, was in Stellwerk überprüft wird → </a:t>
            </a:r>
            <a:r>
              <a:rPr lang="de-CH" sz="1800" b="1"/>
              <a:t>Referenzrahmen.</a:t>
            </a:r>
          </a:p>
          <a:p>
            <a:r>
              <a:rPr lang="de-CH" sz="1800"/>
              <a:t>Der Referenzrahmen beruht auf den </a:t>
            </a:r>
            <a:r>
              <a:rPr lang="de-CH" sz="1800" b="1"/>
              <a:t>Lehrplänen und Lehrmitteln</a:t>
            </a:r>
            <a:r>
              <a:rPr lang="de-CH" sz="1800"/>
              <a:t> der Deutschschweiz.</a:t>
            </a:r>
          </a:p>
          <a:p>
            <a:r>
              <a:rPr lang="de-CH" sz="1800"/>
              <a:t>Der Referenzrahmen befindet sich auf der Webseite</a:t>
            </a:r>
            <a:br>
              <a:rPr lang="de-CH" sz="1800"/>
            </a:br>
            <a:r>
              <a:rPr lang="de-CH" sz="1800">
                <a:cs typeface="Arial" charset="0"/>
              </a:rPr>
              <a:t>→</a:t>
            </a:r>
            <a:r>
              <a:rPr lang="de-CH" sz="1800"/>
              <a:t> </a:t>
            </a:r>
            <a:r>
              <a:rPr lang="de-CH" sz="1800">
                <a:hlinkClick r:id="rId4"/>
              </a:rPr>
              <a:t>www.stellwerk-check.ch</a:t>
            </a:r>
            <a:r>
              <a:rPr lang="de-CH" sz="1800"/>
              <a:t> </a:t>
            </a: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5991">
            <a:off x="124955" y="2866138"/>
            <a:ext cx="4459358" cy="168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0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0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260EA92-87D6-4C77-9CDD-80ED28848CA3}" type="slidenum">
              <a:rPr lang="de-CH"/>
              <a:pPr/>
              <a:t>19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31402E6-796A-4750-B295-A7B0D5355DDE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82000" cy="650875"/>
          </a:xfrm>
        </p:spPr>
        <p:txBody>
          <a:bodyPr/>
          <a:lstStyle/>
          <a:p>
            <a:r>
              <a:rPr lang="de-CH"/>
              <a:t>Funktionsweise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313"/>
            <a:ext cx="4608513" cy="4608512"/>
          </a:xfrm>
        </p:spPr>
        <p:txBody>
          <a:bodyPr/>
          <a:lstStyle/>
          <a:p>
            <a:pPr>
              <a:buFont typeface="Times" pitchFamily="18" charset="0"/>
              <a:buNone/>
            </a:pPr>
            <a:endParaRPr lang="de-CH" sz="1800">
              <a:cs typeface="Arial" charset="0"/>
            </a:endParaRPr>
          </a:p>
          <a:p>
            <a:pPr>
              <a:buFont typeface="Times" pitchFamily="18" charset="0"/>
              <a:buNone/>
            </a:pPr>
            <a:r>
              <a:rPr lang="de-CH" sz="1800">
                <a:cs typeface="Arial" charset="0"/>
              </a:rPr>
              <a:t>	</a:t>
            </a:r>
            <a:r>
              <a:rPr lang="de-CH" sz="1800" b="1">
                <a:solidFill>
                  <a:srgbClr val="004C99"/>
                </a:solidFill>
                <a:cs typeface="Arial" charset="0"/>
              </a:rPr>
              <a:t>Stellwerk ist ein</a:t>
            </a:r>
            <a:r>
              <a:rPr lang="de-CH" sz="1800">
                <a:solidFill>
                  <a:srgbClr val="004C99"/>
                </a:solidFill>
                <a:cs typeface="Arial" charset="0"/>
              </a:rPr>
              <a:t> </a:t>
            </a:r>
            <a:r>
              <a:rPr lang="de-CH" sz="1800" b="1" u="sng">
                <a:solidFill>
                  <a:srgbClr val="004C99"/>
                </a:solidFill>
                <a:cs typeface="Arial" charset="0"/>
              </a:rPr>
              <a:t>adaptives Testsystem:</a:t>
            </a:r>
            <a:r>
              <a:rPr lang="de-CH" sz="1800">
                <a:cs typeface="Arial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de-CH" sz="1800">
                <a:cs typeface="Arial" charset="0"/>
              </a:rPr>
              <a:t>Der Test </a:t>
            </a:r>
            <a:r>
              <a:rPr lang="de-CH" sz="1800" b="1">
                <a:cs typeface="Arial" charset="0"/>
              </a:rPr>
              <a:t>passt</a:t>
            </a:r>
            <a:r>
              <a:rPr lang="de-CH" sz="1800">
                <a:cs typeface="Arial" charset="0"/>
              </a:rPr>
              <a:t> sich den Fähigkeiten </a:t>
            </a:r>
            <a:r>
              <a:rPr lang="de-CH" sz="1800" b="1">
                <a:cs typeface="Arial" charset="0"/>
              </a:rPr>
              <a:t>an</a:t>
            </a:r>
            <a:r>
              <a:rPr lang="de-CH" sz="1800"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de-CH" sz="1800">
                <a:cs typeface="Arial" charset="0"/>
              </a:rPr>
              <a:t>Das Testsystem sucht innerhalb des Aufgabenpools Aufgaben, deren </a:t>
            </a:r>
            <a:r>
              <a:rPr lang="de-CH" sz="1800" b="1">
                <a:cs typeface="Arial" charset="0"/>
              </a:rPr>
              <a:t>Schwierigkeit</a:t>
            </a:r>
            <a:r>
              <a:rPr lang="de-CH" sz="1800">
                <a:cs typeface="Arial" charset="0"/>
              </a:rPr>
              <a:t> mit der Person übereinstimmt.</a:t>
            </a:r>
          </a:p>
          <a:p>
            <a:pPr>
              <a:buFont typeface="Wingdings" pitchFamily="2" charset="2"/>
              <a:buChar char="§"/>
            </a:pPr>
            <a:r>
              <a:rPr lang="de-CH" sz="1800">
                <a:cs typeface="Arial" charset="0"/>
              </a:rPr>
              <a:t>Der Test </a:t>
            </a:r>
            <a:r>
              <a:rPr lang="de-CH" sz="1800" b="1">
                <a:cs typeface="Arial" charset="0"/>
              </a:rPr>
              <a:t>dauert so lange</a:t>
            </a:r>
            <a:r>
              <a:rPr lang="de-CH" sz="1800">
                <a:cs typeface="Arial" charset="0"/>
              </a:rPr>
              <a:t>, bis die Schwankungen in der Schwierigkeit bzw. in der Fähigkeit nur noch sehr gering sind.</a:t>
            </a:r>
          </a:p>
        </p:txBody>
      </p:sp>
      <p:pic>
        <p:nvPicPr>
          <p:cNvPr id="92165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1268413"/>
            <a:ext cx="4356100" cy="475297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60BB2BEF-4D8C-4BF2-AD0F-D044BC6E7BAB}" type="slidenum">
              <a:rPr lang="de-CH"/>
              <a:pPr/>
              <a:t>2</a:t>
            </a:fld>
            <a:endParaRPr lang="de-CH"/>
          </a:p>
        </p:txBody>
      </p:sp>
      <p:sp>
        <p:nvSpPr>
          <p:cNvPr id="7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4153779-AC05-43AB-B18E-03F104BF1CC5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tx1"/>
                </a:solidFill>
                <a:cs typeface="Arial" charset="0"/>
              </a:rPr>
              <a:t>«</a:t>
            </a:r>
            <a:r>
              <a:rPr lang="de-CH" dirty="0" smtClean="0">
                <a:solidFill>
                  <a:schemeClr val="tx1"/>
                </a:solidFill>
              </a:rPr>
              <a:t>Neugestaltung  3</a:t>
            </a:r>
            <a:r>
              <a:rPr lang="de-CH" dirty="0">
                <a:solidFill>
                  <a:schemeClr val="tx1"/>
                </a:solidFill>
              </a:rPr>
              <a:t>. Sek</a:t>
            </a:r>
            <a:r>
              <a:rPr lang="de-CH" dirty="0">
                <a:solidFill>
                  <a:schemeClr val="tx1"/>
                </a:solidFill>
                <a:cs typeface="Arial" charset="0"/>
              </a:rPr>
              <a:t>»</a:t>
            </a:r>
          </a:p>
        </p:txBody>
      </p:sp>
      <p:pic>
        <p:nvPicPr>
          <p:cNvPr id="185351" name="Picture 7" descr="Neugestaltung_M_PPT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4788" y="3327400"/>
            <a:ext cx="3777521" cy="2311400"/>
          </a:xfrm>
          <a:noFill/>
          <a:ln>
            <a:solidFill>
              <a:schemeClr val="tx1"/>
            </a:solidFill>
          </a:ln>
        </p:spPr>
      </p:pic>
      <p:pic>
        <p:nvPicPr>
          <p:cNvPr id="57346" name="Picture 2" descr="Bildergebnis für schnupperleh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r="16283"/>
          <a:stretch/>
        </p:blipFill>
        <p:spPr bwMode="auto">
          <a:xfrm>
            <a:off x="4838700" y="3382172"/>
            <a:ext cx="3790950" cy="22494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EF543DD2-631D-4106-96E0-B86C44AD3D1E}" type="slidenum">
              <a:rPr lang="de-CH"/>
              <a:pPr/>
              <a:t>20</a:t>
            </a:fld>
            <a:endParaRPr lang="de-CH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E11A79-A8F5-49D4-A0D0-91C96853109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942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579438"/>
          </a:xfrm>
        </p:spPr>
        <p:txBody>
          <a:bodyPr/>
          <a:lstStyle/>
          <a:p>
            <a:r>
              <a:rPr lang="de-CH"/>
              <a:t>Leistungsprofil  </a:t>
            </a:r>
          </a:p>
        </p:txBody>
      </p:sp>
      <p:sp>
        <p:nvSpPr>
          <p:cNvPr id="9421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00563" y="1700213"/>
            <a:ext cx="4464050" cy="4537075"/>
          </a:xfrm>
        </p:spPr>
        <p:txBody>
          <a:bodyPr/>
          <a:lstStyle/>
          <a:p>
            <a:r>
              <a:rPr lang="de-CH" sz="1600"/>
              <a:t>Die Schülerinnen und Schüler erhalten nach dem Test ihr </a:t>
            </a:r>
            <a:r>
              <a:rPr lang="de-CH" sz="1600" b="1">
                <a:solidFill>
                  <a:srgbClr val="004C99"/>
                </a:solidFill>
              </a:rPr>
              <a:t>persönliches Leistungsprofil.</a:t>
            </a:r>
          </a:p>
          <a:p>
            <a:r>
              <a:rPr lang="de-CH" sz="1600"/>
              <a:t>Das Leistungsprofil und ein Analyseraster helfen, die richtigen Massnahmen für eine </a:t>
            </a:r>
            <a:r>
              <a:rPr lang="de-CH" sz="1600" b="1"/>
              <a:t>wirkungsvolle Förderung</a:t>
            </a:r>
            <a:r>
              <a:rPr lang="de-CH" sz="1600"/>
              <a:t> zu treffen.</a:t>
            </a:r>
            <a:endParaRPr lang="de-CH" sz="1600" b="1">
              <a:solidFill>
                <a:srgbClr val="004C99"/>
              </a:solidFill>
            </a:endParaRPr>
          </a:p>
          <a:p>
            <a:pPr>
              <a:buFont typeface="Times" pitchFamily="18" charset="0"/>
              <a:buNone/>
            </a:pPr>
            <a:r>
              <a:rPr lang="de-CH" sz="1600">
                <a:cs typeface="Arial" charset="0"/>
              </a:rPr>
              <a:t>→ </a:t>
            </a:r>
            <a:r>
              <a:rPr lang="de-CH" sz="1600" b="1"/>
              <a:t>Vergleichbarer </a:t>
            </a:r>
            <a:r>
              <a:rPr lang="de-CH" sz="1600"/>
              <a:t>Kompetenznachweis </a:t>
            </a:r>
          </a:p>
          <a:p>
            <a:pPr>
              <a:buFont typeface="Times" pitchFamily="18" charset="0"/>
              <a:buNone/>
            </a:pPr>
            <a:r>
              <a:rPr lang="de-CH" sz="1600">
                <a:cs typeface="Arial" charset="0"/>
              </a:rPr>
              <a:t>→ </a:t>
            </a:r>
            <a:r>
              <a:rPr lang="de-CH" sz="1600"/>
              <a:t>Sinnvolle </a:t>
            </a:r>
            <a:r>
              <a:rPr lang="de-CH" sz="1600" b="1"/>
              <a:t>Zusatzinformation </a:t>
            </a:r>
            <a:r>
              <a:rPr lang="de-CH" sz="1600"/>
              <a:t>zum Zeugnis</a:t>
            </a:r>
          </a:p>
          <a:p>
            <a:pPr>
              <a:buFont typeface="Times" pitchFamily="18" charset="0"/>
              <a:buNone/>
            </a:pPr>
            <a:r>
              <a:rPr lang="de-CH" sz="1600">
                <a:cs typeface="Arial" charset="0"/>
              </a:rPr>
              <a:t>→ </a:t>
            </a:r>
            <a:r>
              <a:rPr lang="de-CH" sz="1600" b="1">
                <a:cs typeface="Arial" charset="0"/>
              </a:rPr>
              <a:t>Nicht selektionswirksam</a:t>
            </a:r>
          </a:p>
          <a:p>
            <a:pPr>
              <a:buFont typeface="Times" pitchFamily="18" charset="0"/>
              <a:buNone/>
            </a:pPr>
            <a:r>
              <a:rPr lang="de-CH" sz="1600">
                <a:cs typeface="Arial" charset="0"/>
              </a:rPr>
              <a:t>→ Die </a:t>
            </a:r>
            <a:r>
              <a:rPr lang="de-CH" sz="1600" b="1">
                <a:cs typeface="Arial" charset="0"/>
              </a:rPr>
              <a:t>Datenhoheit</a:t>
            </a:r>
            <a:r>
              <a:rPr lang="de-CH" sz="1600">
                <a:cs typeface="Arial" charset="0"/>
              </a:rPr>
              <a:t> liegt bei den Eltern.</a:t>
            </a:r>
          </a:p>
          <a:p>
            <a:pPr>
              <a:buFont typeface="Times" pitchFamily="18" charset="0"/>
              <a:buNone/>
            </a:pPr>
            <a:r>
              <a:rPr lang="de-CH" sz="1600">
                <a:cs typeface="Arial" charset="0"/>
              </a:rPr>
              <a:t>→ </a:t>
            </a:r>
            <a:r>
              <a:rPr lang="de-CH" sz="1600" b="1">
                <a:cs typeface="Arial" charset="0"/>
              </a:rPr>
              <a:t>Merkblatt Rahmenbedingungen</a:t>
            </a:r>
            <a:r>
              <a:rPr lang="de-CH" sz="1600">
                <a:cs typeface="Arial" charset="0"/>
              </a:rPr>
              <a:t> unter: </a:t>
            </a:r>
            <a:r>
              <a:rPr lang="de-CH" sz="1600">
                <a:cs typeface="Arial" charset="0"/>
                <a:hlinkClick r:id="rId3"/>
              </a:rPr>
              <a:t>www.volksschulamt.zh.ch</a:t>
            </a:r>
            <a:r>
              <a:rPr lang="de-CH" sz="1600">
                <a:cs typeface="Arial" charset="0"/>
              </a:rPr>
              <a:t>   &gt; Projekte</a:t>
            </a:r>
          </a:p>
          <a:p>
            <a:pPr>
              <a:buFont typeface="Times" pitchFamily="18" charset="0"/>
              <a:buNone/>
            </a:pPr>
            <a:endParaRPr lang="de-CH" sz="1600"/>
          </a:p>
          <a:p>
            <a:pPr>
              <a:buFont typeface="Times" pitchFamily="18" charset="0"/>
              <a:buNone/>
            </a:pPr>
            <a:endParaRPr lang="de-CH" sz="1600"/>
          </a:p>
          <a:p>
            <a:endParaRPr lang="de-CH" sz="1800" b="1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None/>
            </a:pPr>
            <a:endParaRPr lang="de-CH" sz="1600"/>
          </a:p>
        </p:txBody>
      </p:sp>
      <p:pic>
        <p:nvPicPr>
          <p:cNvPr id="94212" name="Picture 4" descr="stellwerk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88" y="1484313"/>
            <a:ext cx="4125912" cy="4537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55BD9B68-A13E-4FA5-90C3-7CFD164A681B}" type="slidenum">
              <a:rPr lang="de-CH"/>
              <a:pPr/>
              <a:t>21</a:t>
            </a:fld>
            <a:endParaRPr lang="de-CH"/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3B17036-FA68-4D76-9818-D2BC167CB18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9625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692150"/>
            <a:ext cx="8382000" cy="650875"/>
          </a:xfrm>
        </p:spPr>
        <p:txBody>
          <a:bodyPr/>
          <a:lstStyle/>
          <a:p>
            <a:r>
              <a:rPr lang="de-CH"/>
              <a:t>Testergebnisse interpretieren</a:t>
            </a:r>
          </a:p>
        </p:txBody>
      </p:sp>
      <p:sp>
        <p:nvSpPr>
          <p:cNvPr id="96259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628775"/>
            <a:ext cx="4478338" cy="4679950"/>
          </a:xfrm>
        </p:spPr>
        <p:txBody>
          <a:bodyPr/>
          <a:lstStyle/>
          <a:p>
            <a:r>
              <a:rPr lang="de-CH" sz="1600"/>
              <a:t>Die Anleitung hilft bei der </a:t>
            </a:r>
            <a:r>
              <a:rPr lang="de-CH" sz="1600" b="1"/>
              <a:t>Interpretation</a:t>
            </a:r>
            <a:r>
              <a:rPr lang="de-CH" sz="1600"/>
              <a:t> der Testergebnisse, die im Leistungsprofil ausgewiesen werden.</a:t>
            </a:r>
          </a:p>
          <a:p>
            <a:r>
              <a:rPr lang="de-CH" sz="1600"/>
              <a:t>Die Ergebnisse werden auf einer normierten </a:t>
            </a:r>
            <a:r>
              <a:rPr lang="de-CH" sz="1600" b="1"/>
              <a:t>Skala</a:t>
            </a:r>
            <a:r>
              <a:rPr lang="de-CH" sz="1600"/>
              <a:t> von 200 bis 800 Punkten abgebildet. Der Mittelwert liegt bei 500 Punkten. </a:t>
            </a:r>
          </a:p>
          <a:p>
            <a:r>
              <a:rPr lang="de-CH" sz="1600" b="1" i="1">
                <a:solidFill>
                  <a:srgbClr val="004C99"/>
                </a:solidFill>
              </a:rPr>
              <a:t>Sozialer Vergleich:</a:t>
            </a:r>
            <a:r>
              <a:rPr lang="de-CH" sz="1600"/>
              <a:t> Die Leistungen können mit der gesamten Schülerschaft der gleichen Jahrgangsstufe verglichen werden.</a:t>
            </a:r>
          </a:p>
          <a:p>
            <a:r>
              <a:rPr lang="de-CH" sz="1600" b="1" i="1">
                <a:solidFill>
                  <a:srgbClr val="004C99"/>
                </a:solidFill>
              </a:rPr>
              <a:t>Förderorientierter Vergleich:</a:t>
            </a:r>
            <a:r>
              <a:rPr lang="de-CH" sz="1600"/>
              <a:t> Es kann festgestellt werden, über welche </a:t>
            </a:r>
            <a:r>
              <a:rPr lang="de-CH" sz="1600" b="1"/>
              <a:t>Kompetenzen</a:t>
            </a:r>
            <a:r>
              <a:rPr lang="de-CH" sz="1600"/>
              <a:t> ein Schüler oder eine Schülerin mit einem bestimmten Testergebnis im ermittelten Fachbereich verfügt.</a:t>
            </a:r>
          </a:p>
          <a:p>
            <a:pPr>
              <a:buFont typeface="Times" pitchFamily="18" charset="0"/>
              <a:buNone/>
            </a:pPr>
            <a:endParaRPr lang="de-CH" sz="1600"/>
          </a:p>
        </p:txBody>
      </p:sp>
      <p:sp>
        <p:nvSpPr>
          <p:cNvPr id="96260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32363" y="2014538"/>
            <a:ext cx="3830637" cy="3700462"/>
          </a:xfrm>
        </p:spPr>
        <p:txBody>
          <a:bodyPr/>
          <a:lstStyle/>
          <a:p>
            <a:endParaRPr lang="de-DE" sz="1800"/>
          </a:p>
        </p:txBody>
      </p:sp>
      <p:graphicFrame>
        <p:nvGraphicFramePr>
          <p:cNvPr id="9626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22825" y="1484313"/>
          <a:ext cx="43211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1" r:id="rId4" imgW="4079880" imgH="5773680" progId="AcroExch.Document.7">
                  <p:embed/>
                </p:oleObj>
              </mc:Choice>
              <mc:Fallback>
                <p:oleObj r:id="rId4" imgW="4079880" imgH="5773680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1484313"/>
                        <a:ext cx="4321175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0ADF027A-0DD7-47CB-B1BE-16B91D5F88A3}" type="slidenum">
              <a:rPr lang="de-CH"/>
              <a:pPr/>
              <a:t>22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99CA71-53B4-4165-8F38-829E7EF7957F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382000" cy="719137"/>
          </a:xfrm>
        </p:spPr>
        <p:txBody>
          <a:bodyPr/>
          <a:lstStyle/>
          <a:p>
            <a:r>
              <a:rPr lang="de-CH" sz="2400"/>
              <a:t>Weitere Informationen unter: </a:t>
            </a:r>
            <a:r>
              <a:rPr lang="de-CH" sz="2400">
                <a:solidFill>
                  <a:srgbClr val="0070C0"/>
                </a:solidFill>
              </a:rPr>
              <a:t>www.stellwerk-check.ch</a:t>
            </a:r>
            <a:r>
              <a:rPr lang="de-CH" sz="2400"/>
              <a:t> </a:t>
            </a:r>
          </a:p>
        </p:txBody>
      </p:sp>
      <p:pic>
        <p:nvPicPr>
          <p:cNvPr id="7" name="Grafik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5673" y="1695450"/>
            <a:ext cx="6107617" cy="304232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1614" y="4733187"/>
            <a:ext cx="7763502" cy="16927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000" b="1">
                <a:latin typeface="Arial"/>
                <a:cs typeface="Arial"/>
              </a:rPr>
              <a:t>Weitere Links:</a:t>
            </a:r>
          </a:p>
          <a:p>
            <a:pPr marL="285750" indent="-285750" algn="ctr">
              <a:buChar char="•"/>
            </a:pPr>
            <a:r>
              <a:rPr sz="2000">
                <a:latin typeface="Arial"/>
                <a:cs typeface="Arial"/>
                <a:hlinkClick r:id="rId4"/>
              </a:rPr>
              <a:t>www.lernareal.ch</a:t>
            </a:r>
            <a:r>
              <a:rPr sz="2000">
                <a:latin typeface="Arial"/>
                <a:cs typeface="Arial"/>
              </a:rPr>
              <a:t> (zu Hause üben)</a:t>
            </a:r>
            <a:endParaRPr lang="de-DE" sz="2000">
              <a:latin typeface="Arial"/>
              <a:cs typeface="Arial"/>
            </a:endParaRPr>
          </a:p>
          <a:p>
            <a:pPr marL="285750" indent="-285750" algn="ctr">
              <a:buChar char="•"/>
            </a:pPr>
            <a:r>
              <a:rPr sz="2000">
                <a:latin typeface="Arial"/>
                <a:cs typeface="Arial"/>
                <a:hlinkClick r:id="rId5"/>
              </a:rPr>
              <a:t>www.jobskills.ch</a:t>
            </a:r>
            <a:r>
              <a:rPr sz="2000">
                <a:latin typeface="Arial"/>
                <a:cs typeface="Arial"/>
              </a:rPr>
              <a:t> (Vergleich mit Berufsprofil)</a:t>
            </a:r>
            <a:endParaRPr lang="de-DE" sz="2000">
              <a:latin typeface="Arial"/>
              <a:cs typeface="Arial"/>
            </a:endParaRPr>
          </a:p>
          <a:p>
            <a:pPr marL="342900" indent="-342900" algn="ctr">
              <a:buChar char="•"/>
            </a:pPr>
            <a:r>
              <a:rPr lang="de-DE" sz="2000">
                <a:latin typeface="Arial"/>
                <a:cs typeface="Arial"/>
                <a:hlinkClick r:id="rId6"/>
              </a:rPr>
              <a:t>www.multicheck.org</a:t>
            </a:r>
            <a:r>
              <a:rPr lang="de-DE" sz="2000">
                <a:latin typeface="Arial"/>
                <a:cs typeface="Arial"/>
              </a:rPr>
              <a:t> (Eignungstest)</a:t>
            </a:r>
            <a:r>
              <a:rPr lang="en-US">
                <a:latin typeface="+mn-ea"/>
                <a:cs typeface="+mn-ea"/>
              </a:rPr>
              <a:t/>
            </a:r>
            <a:br>
              <a:rPr lang="en-US">
                <a:latin typeface="+mn-ea"/>
                <a:cs typeface="+mn-ea"/>
              </a:rPr>
            </a:br>
            <a:endParaRPr lang="de-DE">
              <a:cs typeface="Times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http://www.exconsult.ch/images/f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858" y="500042"/>
            <a:ext cx="3105142" cy="3105142"/>
          </a:xfrm>
          <a:prstGeom prst="rect">
            <a:avLst/>
          </a:prstGeom>
          <a:noFill/>
        </p:spPr>
      </p:pic>
      <p:pic>
        <p:nvPicPr>
          <p:cNvPr id="265218" name="Picture 2" descr="http://www.mediencommunity.ch/sites/default/files/pictures/mc20/hilfe_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3295650" cy="3295651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2049BA2-47FB-4A83-8BA1-85877B24D140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2F03F7-997B-4529-91CD-CBC01BDBB2BD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43174" y="2285992"/>
            <a:ext cx="4643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800">
                <a:latin typeface="+mj-lt"/>
              </a:rPr>
              <a:t>Fragen?</a:t>
            </a:r>
            <a:endParaRPr lang="de-DE" sz="8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62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68DCCAB-6160-4D61-8585-345A15FF330F}" type="slidenum">
              <a:rPr lang="de-CH"/>
              <a:pPr/>
              <a:t>24</a:t>
            </a:fld>
            <a:endParaRPr lang="de-CH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CE58D2-A77D-4F62-AFDE-2515C662B5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9C838BF-2B47-4E79-9C81-0F14AFC87CB3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24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pic>
        <p:nvPicPr>
          <p:cNvPr id="188421" name="Picture 2" descr="Berufsberatung_PPT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849438"/>
            <a:ext cx="4194175" cy="1077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8422" name="Picture 3" descr="Profilierung_PPT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825" y="184308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Projekt_PPT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3130550"/>
            <a:ext cx="4194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5" descr="Standort_PPT_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1323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6" descr="Stellwerk_PPT_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59125"/>
            <a:ext cx="4322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90550"/>
            <a:ext cx="8382000" cy="793750"/>
          </a:xfrm>
        </p:spPr>
        <p:txBody>
          <a:bodyPr/>
          <a:lstStyle/>
          <a:p>
            <a:r>
              <a:rPr lang="de-DE" dirty="0" smtClean="0"/>
              <a:t>Kernelemente des 9. Schuljahr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344488" y="4313238"/>
            <a:ext cx="4230687" cy="128746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08762" y="5372100"/>
            <a:ext cx="22542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4000" b="1" dirty="0" smtClean="0">
                <a:solidFill>
                  <a:srgbClr val="002060"/>
                </a:solidFill>
              </a:rPr>
              <a:t>M. </a:t>
            </a:r>
            <a:r>
              <a:rPr lang="de-CH" sz="4000" b="1" dirty="0" err="1" smtClean="0">
                <a:solidFill>
                  <a:srgbClr val="002060"/>
                </a:solidFill>
              </a:rPr>
              <a:t>Jenal</a:t>
            </a:r>
            <a:endParaRPr lang="de-CH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22524D69-C757-48A2-A354-25B22D984EC6}" type="slidenum">
              <a:rPr lang="de-CH"/>
              <a:pPr/>
              <a:t>25</a:t>
            </a:fld>
            <a:endParaRPr lang="de-CH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66450C2-A985-478E-B470-8843BC131C06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0B51DB79-BB66-4A84-B561-ACDB232287DD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25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15C7BA09-EC74-43D8-A55A-EEA4D16ECEB9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196613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solidFill>
            <a:srgbClr val="004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66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161925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Standortgespräch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1400" b="0">
                <a:solidFill>
                  <a:schemeClr val="bg1"/>
                </a:solidFill>
              </a:rPr>
              <a:t>Potenziale erkennen, Ziele vereinbaren</a:t>
            </a:r>
            <a:endParaRPr lang="de-DE" sz="1400" b="0"/>
          </a:p>
        </p:txBody>
      </p:sp>
      <p:sp>
        <p:nvSpPr>
          <p:cNvPr id="196615" name="Oval 9"/>
          <p:cNvSpPr>
            <a:spLocks noChangeArrowheads="1"/>
          </p:cNvSpPr>
          <p:nvPr/>
        </p:nvSpPr>
        <p:spPr bwMode="auto">
          <a:xfrm>
            <a:off x="2955925" y="1981200"/>
            <a:ext cx="5578475" cy="5578475"/>
          </a:xfrm>
          <a:prstGeom prst="ellips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96616" name="Picture 12" descr="Standort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988" y="2665413"/>
            <a:ext cx="5578475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38BFB8EE-35AF-42C9-B9F4-0677F94A69DB}" type="slidenum">
              <a:rPr lang="de-CH"/>
              <a:pPr/>
              <a:t>26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F8277CA-2483-4892-BA97-5E27AAC52723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Gemeinsames Standortgespräch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CH">
                <a:cs typeface="Arial" charset="0"/>
              </a:rPr>
              <a:t>«</a:t>
            </a:r>
            <a:r>
              <a:rPr lang="de-CH"/>
              <a:t>Die schulische Standortbestimmung mit Stellwerk, die Interessen und Fähigkeiten aus der Berufswahlvorbereitung, zusammen mit der Einschätzung der Selbst- und Sozialkompetenz sind die </a:t>
            </a:r>
            <a:r>
              <a:rPr lang="de-CH" b="1"/>
              <a:t>Grundlage für das Standortgespräch</a:t>
            </a:r>
            <a:r>
              <a:rPr lang="de-CH"/>
              <a:t> zwischen der Klassenlehrperson, den Schülerinnen und Schülern und den Eltern. </a:t>
            </a:r>
          </a:p>
          <a:p>
            <a:pPr>
              <a:lnSpc>
                <a:spcPct val="100000"/>
              </a:lnSpc>
            </a:pPr>
            <a:r>
              <a:rPr lang="de-CH"/>
              <a:t>Gemeinsam werden die schulischen und berufswahlorientierten Schwerpunktsetzungen für die 3. Sekundarklasse besprochen und in einer </a:t>
            </a:r>
            <a:r>
              <a:rPr lang="de-CH" b="1"/>
              <a:t>Zielvereinbarung</a:t>
            </a:r>
            <a:r>
              <a:rPr lang="de-CH"/>
              <a:t> verbindlich festgehalten</a:t>
            </a:r>
            <a:r>
              <a:rPr lang="de-CH">
                <a:cs typeface="Arial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de-CH">
                <a:cs typeface="Arial" charset="0"/>
              </a:rPr>
              <a:t>Mit Hilfe der </a:t>
            </a:r>
            <a:r>
              <a:rPr lang="de-CH" b="1" err="1">
                <a:cs typeface="Arial" charset="0"/>
              </a:rPr>
              <a:t>Dossierunterlagen</a:t>
            </a:r>
            <a:r>
              <a:rPr lang="de-CH">
                <a:cs typeface="Arial" charset="0"/>
              </a:rPr>
              <a:t> können die vereinbarten Massnahmen in der 3. Sek regelmässig überprüft werden» (Bildungsratsbeschluss 2008, S. 6).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28A4E979-5CD1-459D-8472-41704B9034F5}" type="slidenum">
              <a:rPr lang="de-CH"/>
              <a:pPr/>
              <a:t>27</a:t>
            </a:fld>
            <a:endParaRPr lang="de-CH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0F5C2DD-3659-4509-B1FC-551FB16F5CDE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Foliennummernplatzhalter 4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E9718C0F-2912-4CEC-B5F7-A9C7BA1FFE7F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umsplatzhalter 5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EBF3496A-7304-480D-A72D-6FB8481F0AEE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ußzeilenplatzhalter 6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222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 err="1"/>
              <a:t>Dossierunterlagen</a:t>
            </a:r>
            <a:r>
              <a:rPr lang="de-CH"/>
              <a:t> für Standortgespräch</a:t>
            </a:r>
          </a:p>
        </p:txBody>
      </p:sp>
      <p:sp>
        <p:nvSpPr>
          <p:cNvPr id="22221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014538"/>
            <a:ext cx="4114800" cy="3700462"/>
          </a:xfrm>
        </p:spPr>
        <p:txBody>
          <a:bodyPr/>
          <a:lstStyle/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de-CH" sz="2400" b="1"/>
              <a:t>Selbsteinschätzung der Jugendlichen:</a:t>
            </a:r>
          </a:p>
          <a:p>
            <a:pPr>
              <a:lnSpc>
                <a:spcPct val="100000"/>
              </a:lnSpc>
            </a:pPr>
            <a:r>
              <a:rPr lang="de-CH"/>
              <a:t>Umgang mit Anforderungen und</a:t>
            </a:r>
          </a:p>
          <a:p>
            <a:pPr>
              <a:lnSpc>
                <a:spcPct val="100000"/>
              </a:lnSpc>
            </a:pPr>
            <a:r>
              <a:rPr lang="de-CH"/>
              <a:t>Umgang mit Menschen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de-CH" sz="2400" b="1"/>
              <a:t>Fremdeinschätzung der Lehrperson:</a:t>
            </a:r>
          </a:p>
          <a:p>
            <a:pPr>
              <a:lnSpc>
                <a:spcPct val="100000"/>
              </a:lnSpc>
            </a:pPr>
            <a:r>
              <a:rPr lang="de-CH"/>
              <a:t>Umgang mit Anforderungen und</a:t>
            </a:r>
          </a:p>
          <a:p>
            <a:pPr>
              <a:lnSpc>
                <a:spcPct val="100000"/>
              </a:lnSpc>
            </a:pPr>
            <a:r>
              <a:rPr lang="de-CH"/>
              <a:t>Umgang mit Menschen</a:t>
            </a:r>
          </a:p>
        </p:txBody>
      </p:sp>
      <p:pic>
        <p:nvPicPr>
          <p:cNvPr id="222215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9575" y="1924050"/>
            <a:ext cx="3759131" cy="4325613"/>
          </a:xfrm>
        </p:spPr>
      </p:pic>
      <p:pic>
        <p:nvPicPr>
          <p:cNvPr id="2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2" y="1152525"/>
            <a:ext cx="8341140" cy="505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2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2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2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2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2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2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5B6E97D5-64F6-4471-A4DA-161202D46D89}" type="slidenum">
              <a:rPr lang="de-CH"/>
              <a:pPr/>
              <a:t>28</a:t>
            </a:fld>
            <a:endParaRPr lang="de-CH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7E85D99-7130-440F-BDDA-D7AEDB649489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Foliennummernplatzhalter 4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E803562C-A6FF-4E6D-A8E1-9FAFBB1D0122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28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umsplatzhalter 5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74CF801D-7752-4739-8F73-A70BED342447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ußzeilenplatzhalter 6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242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/>
              <a:t>Dossierunterlagen für Standortgespräch</a:t>
            </a:r>
          </a:p>
        </p:txBody>
      </p:sp>
      <p:sp>
        <p:nvSpPr>
          <p:cNvPr id="22426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014538"/>
            <a:ext cx="4114800" cy="3700462"/>
          </a:xfrm>
        </p:spPr>
        <p:txBody>
          <a:bodyPr/>
          <a:lstStyle/>
          <a:p>
            <a:pPr>
              <a:buFont typeface="Times" pitchFamily="18" charset="0"/>
              <a:buNone/>
            </a:pPr>
            <a:r>
              <a:rPr lang="de-CH"/>
              <a:t>	</a:t>
            </a:r>
            <a:r>
              <a:rPr lang="de-CH" b="1"/>
              <a:t>Meine momentane Berufswahlsituation:</a:t>
            </a:r>
          </a:p>
          <a:p>
            <a:pPr>
              <a:buFont typeface="Wingdings" pitchFamily="2" charset="2"/>
              <a:buChar char="ü"/>
            </a:pPr>
            <a:r>
              <a:rPr lang="de-CH"/>
              <a:t>Welche Berufswahlschritte habe ich bis jetzt unternommen?</a:t>
            </a:r>
          </a:p>
          <a:p>
            <a:pPr>
              <a:buFont typeface="Wingdings" pitchFamily="2" charset="2"/>
              <a:buChar char="ü"/>
            </a:pPr>
            <a:r>
              <a:rPr lang="de-CH"/>
              <a:t>Welches sind meine Berufswahlwünsche?</a:t>
            </a:r>
          </a:p>
          <a:p>
            <a:pPr>
              <a:buFont typeface="Wingdings" pitchFamily="2" charset="2"/>
              <a:buChar char="ü"/>
            </a:pPr>
            <a:r>
              <a:rPr lang="de-CH"/>
              <a:t>Ich habe noch keine Idee ...</a:t>
            </a:r>
          </a:p>
        </p:txBody>
      </p:sp>
      <p:pic>
        <p:nvPicPr>
          <p:cNvPr id="224263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916113"/>
            <a:ext cx="3600450" cy="4392612"/>
          </a:xfrm>
        </p:spPr>
      </p:pic>
      <p:pic>
        <p:nvPicPr>
          <p:cNvPr id="2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77" y="1038225"/>
            <a:ext cx="8755520" cy="521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4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4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13F2628C-EEBE-490E-8B92-E6B68FC947A9}" type="slidenum">
              <a:rPr lang="de-CH"/>
              <a:pPr/>
              <a:t>29</a:t>
            </a:fld>
            <a:endParaRPr lang="de-CH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10AB2E-D022-4144-AE34-B3555793C3D4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Foliennummernplatzhalter 4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09823465-C772-4BE7-84E0-42C1FE5197B5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29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umsplatzhalter 5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0756E953-6E22-40A7-A668-877795AE7D07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ußzeilenplatzhalter 6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263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/>
              <a:t>Dossierunterlagen für Standortgespräch</a:t>
            </a:r>
          </a:p>
        </p:txBody>
      </p:sp>
      <p:sp>
        <p:nvSpPr>
          <p:cNvPr id="22631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014538"/>
            <a:ext cx="4114800" cy="3700462"/>
          </a:xfrm>
        </p:spPr>
        <p:txBody>
          <a:bodyPr/>
          <a:lstStyle/>
          <a:p>
            <a:pPr>
              <a:buFont typeface="Times" pitchFamily="18" charset="0"/>
              <a:buNone/>
            </a:pPr>
            <a:r>
              <a:rPr lang="de-CH" b="1"/>
              <a:t>Zielvereinbarung für die 3. Sek </a:t>
            </a:r>
          </a:p>
          <a:p>
            <a:pPr>
              <a:buFont typeface="Wingdings" pitchFamily="2" charset="2"/>
              <a:buChar char="ü"/>
            </a:pPr>
            <a:r>
              <a:rPr lang="de-CH"/>
              <a:t>Ich will die folgenden </a:t>
            </a:r>
            <a:r>
              <a:rPr lang="de-CH" b="1"/>
              <a:t>Stärken</a:t>
            </a:r>
            <a:r>
              <a:rPr lang="de-CH"/>
              <a:t> ausbauen</a:t>
            </a:r>
          </a:p>
          <a:p>
            <a:pPr>
              <a:buFont typeface="Wingdings" pitchFamily="2" charset="2"/>
              <a:buChar char="ü"/>
            </a:pPr>
            <a:r>
              <a:rPr lang="de-CH"/>
              <a:t>Ich will die folgenden </a:t>
            </a:r>
            <a:r>
              <a:rPr lang="de-CH" b="1"/>
              <a:t>Lücken</a:t>
            </a:r>
            <a:r>
              <a:rPr lang="de-CH"/>
              <a:t> schliessen</a:t>
            </a:r>
          </a:p>
          <a:p>
            <a:pPr>
              <a:buFont typeface="Wingdings" pitchFamily="2" charset="2"/>
              <a:buChar char="ü"/>
            </a:pPr>
            <a:r>
              <a:rPr lang="de-CH"/>
              <a:t>Das will ich im </a:t>
            </a:r>
            <a:r>
              <a:rPr lang="de-CH" b="1"/>
              <a:t>Umgang</a:t>
            </a:r>
            <a:r>
              <a:rPr lang="de-CH"/>
              <a:t> mit Anforderungen und Menschen verändern</a:t>
            </a:r>
          </a:p>
        </p:txBody>
      </p:sp>
      <p:pic>
        <p:nvPicPr>
          <p:cNvPr id="226311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575" y="1866900"/>
            <a:ext cx="3671888" cy="4465637"/>
          </a:xfrm>
        </p:spPr>
      </p:pic>
      <p:pic>
        <p:nvPicPr>
          <p:cNvPr id="2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2" y="815340"/>
            <a:ext cx="8120769" cy="5471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6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6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68DCCAB-6160-4D61-8585-345A15FF330F}" type="slidenum">
              <a:rPr lang="de-CH"/>
              <a:pPr/>
              <a:t>3</a:t>
            </a:fld>
            <a:endParaRPr lang="de-CH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CE58D2-A77D-4F62-AFDE-2515C662B5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9C838BF-2B47-4E79-9C81-0F14AFC87CB3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pic>
        <p:nvPicPr>
          <p:cNvPr id="188421" name="Picture 2" descr="Berufsberatung_PPT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849438"/>
            <a:ext cx="4194175" cy="1077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8422" name="Picture 3" descr="Profilierung_PPT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825" y="184308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Projekt_PPT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3130550"/>
            <a:ext cx="4194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5" descr="Standort_PPT_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1323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6" descr="Stellwerk_PPT_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59125"/>
            <a:ext cx="4322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90550"/>
            <a:ext cx="8382000" cy="793750"/>
          </a:xfrm>
        </p:spPr>
        <p:txBody>
          <a:bodyPr/>
          <a:lstStyle/>
          <a:p>
            <a:r>
              <a:rPr lang="de-DE" dirty="0" smtClean="0"/>
              <a:t>Kernelemente des 9. Schuljahr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97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105F07DD-95EB-45E4-9546-989EA0EA435E}" type="slidenum">
              <a:rPr lang="de-CH"/>
              <a:pPr/>
              <a:t>30</a:t>
            </a:fld>
            <a:endParaRPr lang="de-CH"/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1BE663-5CD9-42BC-9DBD-4557692D1C1B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508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765175"/>
            <a:ext cx="8382000" cy="576263"/>
          </a:xfrm>
        </p:spPr>
        <p:txBody>
          <a:bodyPr/>
          <a:lstStyle/>
          <a:p>
            <a:r>
              <a:rPr lang="de-CH"/>
              <a:t>Dossier Standortgespräch</a:t>
            </a:r>
            <a:r>
              <a:rPr lang="de-CH">
                <a:cs typeface="Arial"/>
              </a:rPr>
              <a:t> </a:t>
            </a:r>
            <a:r>
              <a:rPr lang="en-US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de-CH">
                <a:cs typeface="Arial"/>
              </a:rPr>
              <a:t>(Gewichtung nach Bedarf)</a:t>
            </a:r>
            <a:endParaRPr lang="de-CH"/>
          </a:p>
        </p:txBody>
      </p:sp>
      <p:sp>
        <p:nvSpPr>
          <p:cNvPr id="25088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2014538"/>
            <a:ext cx="4114800" cy="3700462"/>
          </a:xfrm>
        </p:spPr>
        <p:txBody>
          <a:bodyPr/>
          <a:lstStyle/>
          <a:p>
            <a:pPr>
              <a:buFont typeface="Times" pitchFamily="18" charset="0"/>
              <a:buNone/>
            </a:pPr>
            <a:r>
              <a:rPr lang="de-CH" sz="1800"/>
              <a:t> </a:t>
            </a:r>
          </a:p>
        </p:txBody>
      </p:sp>
      <p:sp>
        <p:nvSpPr>
          <p:cNvPr id="25088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00563" y="1341438"/>
            <a:ext cx="4114800" cy="4079875"/>
          </a:xfrm>
        </p:spPr>
        <p:txBody>
          <a:bodyPr/>
          <a:lstStyle/>
          <a:p>
            <a:pPr marL="304800" indent="-304800">
              <a:buFont typeface="Times" pitchFamily="18" charset="0"/>
              <a:buNone/>
            </a:pPr>
            <a:r>
              <a:rPr lang="de-CH" sz="1400" b="1"/>
              <a:t>1.	Austausch und Klärung	20’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 b="1"/>
              <a:t>	</a:t>
            </a:r>
            <a:r>
              <a:rPr lang="de-CH" sz="1400"/>
              <a:t>Gemeinsame Einschätzung der fachlichen und überfachlichen </a:t>
            </a:r>
            <a:r>
              <a:rPr lang="de-CH" sz="1400" b="1"/>
              <a:t>Kompetenzen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/>
              <a:t>	Spiegeln an der momentanen </a:t>
            </a:r>
            <a:r>
              <a:rPr lang="de-CH" sz="1400" b="1"/>
              <a:t>Berufswahlsituation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/>
              <a:t>	</a:t>
            </a:r>
            <a:r>
              <a:rPr lang="de-CH" sz="1400" b="1"/>
              <a:t>Zusammenfassung</a:t>
            </a:r>
            <a:r>
              <a:rPr lang="de-CH" sz="1400"/>
              <a:t> der Beobachtungen und Resultate</a:t>
            </a:r>
          </a:p>
          <a:p>
            <a:pPr marL="304800" indent="-304800">
              <a:buFont typeface="Times" pitchFamily="18" charset="0"/>
              <a:buAutoNum type="arabicPeriod" startAt="2"/>
            </a:pPr>
            <a:r>
              <a:rPr lang="de-CH" sz="1400" b="1"/>
              <a:t>Zielvereinbarung 		20’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 b="1"/>
              <a:t>	Lücken</a:t>
            </a:r>
            <a:r>
              <a:rPr lang="de-CH" sz="1400"/>
              <a:t> schliessen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/>
              <a:t>	</a:t>
            </a:r>
            <a:r>
              <a:rPr lang="de-CH" sz="1400" b="1"/>
              <a:t>Stärken</a:t>
            </a:r>
            <a:r>
              <a:rPr lang="de-CH" sz="1400"/>
              <a:t> fördern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/>
              <a:t>	</a:t>
            </a:r>
            <a:r>
              <a:rPr lang="de-CH" sz="1400" b="1"/>
              <a:t>Überfachliche</a:t>
            </a:r>
            <a:r>
              <a:rPr lang="de-CH" sz="1400"/>
              <a:t> Ziele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 b="1"/>
              <a:t>3.   Planung und Organisation	20’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>
                <a:solidFill>
                  <a:srgbClr val="0000FF"/>
                </a:solidFill>
              </a:rPr>
              <a:t>	</a:t>
            </a:r>
            <a:r>
              <a:rPr lang="de-CH" sz="1400" b="1"/>
              <a:t>Konsequenz</a:t>
            </a:r>
            <a:r>
              <a:rPr lang="de-CH" sz="1400"/>
              <a:t> für Fächerangebot / Fächerprofil klären</a:t>
            </a:r>
          </a:p>
          <a:p>
            <a:pPr marL="304800" indent="-304800">
              <a:buFont typeface="Times" pitchFamily="18" charset="0"/>
              <a:buNone/>
            </a:pPr>
            <a:r>
              <a:rPr lang="de-CH" sz="1400"/>
              <a:t>	</a:t>
            </a:r>
            <a:r>
              <a:rPr lang="de-CH" sz="1400" b="1"/>
              <a:t>Nächste Schritte</a:t>
            </a:r>
            <a:r>
              <a:rPr lang="de-CH" sz="1400"/>
              <a:t> / Informationsfluss klären</a:t>
            </a:r>
          </a:p>
          <a:p>
            <a:pPr marL="304800" indent="-304800">
              <a:buFont typeface="Times" pitchFamily="18" charset="0"/>
              <a:buNone/>
            </a:pPr>
            <a:endParaRPr lang="de-CH" sz="1400" b="1"/>
          </a:p>
          <a:p>
            <a:pPr marL="304800" indent="-304800">
              <a:buFont typeface="Times" pitchFamily="18" charset="0"/>
              <a:buNone/>
            </a:pPr>
            <a:endParaRPr lang="de-CH" sz="1400" b="1">
              <a:solidFill>
                <a:srgbClr val="333399"/>
              </a:solidFill>
            </a:endParaRPr>
          </a:p>
        </p:txBody>
      </p:sp>
      <p:grpSp>
        <p:nvGrpSpPr>
          <p:cNvPr id="250885" name="Group 6"/>
          <p:cNvGrpSpPr>
            <a:grpSpLocks/>
          </p:cNvGrpSpPr>
          <p:nvPr/>
        </p:nvGrpSpPr>
        <p:grpSpPr bwMode="auto">
          <a:xfrm>
            <a:off x="611188" y="1844675"/>
            <a:ext cx="3816350" cy="3671888"/>
            <a:chOff x="6064" y="4517"/>
            <a:chExt cx="5176" cy="5877"/>
          </a:xfrm>
        </p:grpSpPr>
        <p:sp>
          <p:nvSpPr>
            <p:cNvPr id="250886" name="Text Box 7"/>
            <p:cNvSpPr txBox="1">
              <a:spLocks noChangeArrowheads="1"/>
            </p:cNvSpPr>
            <p:nvPr/>
          </p:nvSpPr>
          <p:spPr bwMode="auto">
            <a:xfrm>
              <a:off x="8900" y="4517"/>
              <a:ext cx="2340" cy="30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solidFill>
                    <a:srgbClr val="333399"/>
                  </a:solidFill>
                  <a:latin typeface="Arial" charset="0"/>
                </a:rPr>
                <a:t>Protokoll des Standortgesprächs</a:t>
              </a:r>
              <a:endParaRPr lang="de-CH">
                <a:latin typeface="Times New Roman" pitchFamily="18" charset="0"/>
              </a:endParaRPr>
            </a:p>
          </p:txBody>
        </p:sp>
        <p:sp>
          <p:nvSpPr>
            <p:cNvPr id="250887" name="Text Box 8"/>
            <p:cNvSpPr txBox="1">
              <a:spLocks noChangeArrowheads="1"/>
            </p:cNvSpPr>
            <p:nvPr/>
          </p:nvSpPr>
          <p:spPr bwMode="auto">
            <a:xfrm>
              <a:off x="8180" y="5198"/>
              <a:ext cx="2343" cy="307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latin typeface="Arial" charset="0"/>
                </a:rPr>
                <a:t>Persönliche fachliche Zielsetzungen</a:t>
              </a:r>
            </a:p>
            <a:p>
              <a:pPr eaLnBrk="1" hangingPunct="1"/>
              <a:endParaRPr lang="de-CH">
                <a:latin typeface="Times New Roman" pitchFamily="18" charset="0"/>
              </a:endParaRPr>
            </a:p>
          </p:txBody>
        </p:sp>
        <p:sp>
          <p:nvSpPr>
            <p:cNvPr id="250888" name="Text Box 9"/>
            <p:cNvSpPr txBox="1">
              <a:spLocks noChangeArrowheads="1"/>
            </p:cNvSpPr>
            <p:nvPr/>
          </p:nvSpPr>
          <p:spPr bwMode="auto">
            <a:xfrm>
              <a:off x="7864" y="5568"/>
              <a:ext cx="2340" cy="306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latin typeface="Arial" charset="0"/>
                </a:rPr>
                <a:t>Stellwerkcheck</a:t>
              </a:r>
              <a:endParaRPr lang="de-CH">
                <a:latin typeface="Times New Roman" pitchFamily="18" charset="0"/>
              </a:endParaRPr>
            </a:p>
          </p:txBody>
        </p:sp>
        <p:sp>
          <p:nvSpPr>
            <p:cNvPr id="250889" name="Text Box 10"/>
            <p:cNvSpPr txBox="1">
              <a:spLocks noChangeArrowheads="1"/>
            </p:cNvSpPr>
            <p:nvPr/>
          </p:nvSpPr>
          <p:spPr bwMode="auto">
            <a:xfrm>
              <a:off x="7504" y="5928"/>
              <a:ext cx="2340" cy="306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latin typeface="Arial" charset="0"/>
                </a:rPr>
                <a:t>Meine momentane Berufswahlsituation</a:t>
              </a:r>
              <a:endParaRPr lang="de-CH">
                <a:latin typeface="Times New Roman" pitchFamily="18" charset="0"/>
              </a:endParaRPr>
            </a:p>
          </p:txBody>
        </p:sp>
        <p:sp>
          <p:nvSpPr>
            <p:cNvPr id="250890" name="Text Box 11"/>
            <p:cNvSpPr txBox="1">
              <a:spLocks noChangeArrowheads="1"/>
            </p:cNvSpPr>
            <p:nvPr/>
          </p:nvSpPr>
          <p:spPr bwMode="auto">
            <a:xfrm>
              <a:off x="7144" y="6288"/>
              <a:ext cx="2340" cy="306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latin typeface="Arial" charset="0"/>
                </a:rPr>
                <a:t>Profil „Berufliche Neigungen“</a:t>
              </a:r>
              <a:endParaRPr lang="de-CH">
                <a:latin typeface="Times New Roman" pitchFamily="18" charset="0"/>
              </a:endParaRPr>
            </a:p>
          </p:txBody>
        </p:sp>
        <p:sp>
          <p:nvSpPr>
            <p:cNvPr id="250891" name="Text Box 12"/>
            <p:cNvSpPr txBox="1">
              <a:spLocks noChangeArrowheads="1"/>
            </p:cNvSpPr>
            <p:nvPr/>
          </p:nvSpPr>
          <p:spPr bwMode="auto">
            <a:xfrm>
              <a:off x="6784" y="6611"/>
              <a:ext cx="2340" cy="306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latin typeface="Arial" charset="0"/>
                </a:rPr>
                <a:t>Fremdeinschätzung</a:t>
              </a:r>
              <a:endParaRPr lang="de-CH">
                <a:latin typeface="Times New Roman" pitchFamily="18" charset="0"/>
              </a:endParaRPr>
            </a:p>
          </p:txBody>
        </p:sp>
        <p:sp>
          <p:nvSpPr>
            <p:cNvPr id="250892" name="Text Box 13"/>
            <p:cNvSpPr txBox="1">
              <a:spLocks noChangeArrowheads="1"/>
            </p:cNvSpPr>
            <p:nvPr/>
          </p:nvSpPr>
          <p:spPr bwMode="auto">
            <a:xfrm>
              <a:off x="6424" y="6977"/>
              <a:ext cx="2340" cy="306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de-CH" sz="1000" b="1">
                  <a:latin typeface="Arial" charset="0"/>
                </a:rPr>
                <a:t>Selbsteinschätzung</a:t>
              </a:r>
              <a:endParaRPr lang="de-CH">
                <a:latin typeface="Times New Roman" pitchFamily="18" charset="0"/>
              </a:endParaRPr>
            </a:p>
          </p:txBody>
        </p:sp>
        <p:sp>
          <p:nvSpPr>
            <p:cNvPr id="250893" name="Text Box 14"/>
            <p:cNvSpPr txBox="1">
              <a:spLocks noChangeArrowheads="1"/>
            </p:cNvSpPr>
            <p:nvPr/>
          </p:nvSpPr>
          <p:spPr bwMode="auto">
            <a:xfrm>
              <a:off x="6064" y="7334"/>
              <a:ext cx="2340" cy="30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de-CH" sz="1200" b="1">
                <a:latin typeface="Arial" charset="0"/>
              </a:endParaRPr>
            </a:p>
            <a:p>
              <a:pPr eaLnBrk="1" hangingPunct="1"/>
              <a:r>
                <a:rPr lang="de-CH" sz="1400" b="1">
                  <a:latin typeface="Arial" charset="0"/>
                </a:rPr>
                <a:t>Dossier </a:t>
              </a:r>
            </a:p>
            <a:p>
              <a:pPr eaLnBrk="1" hangingPunct="1"/>
              <a:r>
                <a:rPr lang="de-CH" sz="1100" b="1">
                  <a:latin typeface="Arial" charset="0"/>
                </a:rPr>
                <a:t>Standortgespräch</a:t>
              </a:r>
            </a:p>
            <a:p>
              <a:pPr eaLnBrk="1" hangingPunct="1"/>
              <a:r>
                <a:rPr lang="de-CH" sz="1100" b="1">
                  <a:latin typeface="Arial" charset="0"/>
                </a:rPr>
                <a:t>Planung</a:t>
              </a:r>
            </a:p>
            <a:p>
              <a:pPr eaLnBrk="1" hangingPunct="1"/>
              <a:r>
                <a:rPr lang="de-CH" sz="1200" b="1">
                  <a:latin typeface="Arial" charset="0"/>
                </a:rPr>
                <a:t>3. Sek</a:t>
              </a:r>
            </a:p>
            <a:p>
              <a:pPr eaLnBrk="1" hangingPunct="1"/>
              <a:endParaRPr lang="de-CH" sz="1200" b="1">
                <a:latin typeface="Arial" charset="0"/>
              </a:endParaRPr>
            </a:p>
            <a:p>
              <a:pPr eaLnBrk="1" hangingPunct="1"/>
              <a:r>
                <a:rPr lang="de-CH" sz="1100" b="1">
                  <a:latin typeface="Arial" charset="0"/>
                </a:rPr>
                <a:t>Name</a:t>
              </a:r>
            </a:p>
            <a:p>
              <a:pPr eaLnBrk="1" hangingPunct="1"/>
              <a:endParaRPr lang="de-CH" sz="1100" b="1">
                <a:latin typeface="Arial" charset="0"/>
              </a:endParaRPr>
            </a:p>
            <a:p>
              <a:pPr eaLnBrk="1" hangingPunct="1"/>
              <a:r>
                <a:rPr lang="de-CH" sz="1100" b="1">
                  <a:latin typeface="Arial" charset="0"/>
                </a:rPr>
                <a:t>Vorname</a:t>
              </a:r>
              <a:endParaRPr lang="de-CH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0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0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0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0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0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0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0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08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08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08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08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http://www.exconsult.ch/images/f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858" y="500042"/>
            <a:ext cx="3105142" cy="3105142"/>
          </a:xfrm>
          <a:prstGeom prst="rect">
            <a:avLst/>
          </a:prstGeom>
          <a:noFill/>
        </p:spPr>
      </p:pic>
      <p:pic>
        <p:nvPicPr>
          <p:cNvPr id="265218" name="Picture 2" descr="http://www.mediencommunity.ch/sites/default/files/pictures/mc20/hilfe_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3295650" cy="3295651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2049BA2-47FB-4A83-8BA1-85877B24D140}" type="slidenum">
              <a:rPr lang="de-CH" smtClean="0"/>
              <a:pPr/>
              <a:t>31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2F03F7-997B-4529-91CD-CBC01BDBB2BD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43174" y="2285992"/>
            <a:ext cx="4643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800">
                <a:latin typeface="+mj-lt"/>
              </a:rPr>
              <a:t>Fragen?</a:t>
            </a:r>
            <a:endParaRPr lang="de-DE" sz="8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62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68DCCAB-6160-4D61-8585-345A15FF330F}" type="slidenum">
              <a:rPr lang="de-CH"/>
              <a:pPr/>
              <a:t>32</a:t>
            </a:fld>
            <a:endParaRPr lang="de-CH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CE58D2-A77D-4F62-AFDE-2515C662B5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9C838BF-2B47-4E79-9C81-0F14AFC87CB3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pic>
        <p:nvPicPr>
          <p:cNvPr id="188421" name="Picture 2" descr="Berufsberatung_PPT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849438"/>
            <a:ext cx="4194175" cy="1077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8422" name="Picture 3" descr="Profilierung_PPT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825" y="184308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Projekt_PPT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3130550"/>
            <a:ext cx="4194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5" descr="Standort_PPT_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1323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6" descr="Stellwerk_PPT_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59125"/>
            <a:ext cx="4322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90550"/>
            <a:ext cx="8382000" cy="793750"/>
          </a:xfrm>
        </p:spPr>
        <p:txBody>
          <a:bodyPr/>
          <a:lstStyle/>
          <a:p>
            <a:r>
              <a:rPr lang="de-DE" dirty="0" smtClean="0"/>
              <a:t>Kernelemente des 9. Schuljahr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4838700" y="1747838"/>
            <a:ext cx="4095750" cy="128746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03962" y="5353050"/>
            <a:ext cx="27304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4000" b="1" dirty="0" smtClean="0">
                <a:solidFill>
                  <a:srgbClr val="002060"/>
                </a:solidFill>
              </a:rPr>
              <a:t>N. Keller</a:t>
            </a:r>
            <a:endParaRPr lang="de-CH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A234F720-29CC-4657-9E9F-D48EE88D0C3F}" type="slidenum">
              <a:rPr lang="de-CH"/>
              <a:pPr/>
              <a:t>33</a:t>
            </a:fld>
            <a:endParaRPr lang="de-CH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18. September 2014</a:t>
            </a:r>
            <a:endParaRPr lang="de-CH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8BF1309B-03FE-4357-8D8E-E517E2B7E766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33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9E80751D-4E51-4808-A39A-0F5F85053782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199685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solidFill>
            <a:srgbClr val="004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96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1619250"/>
          </a:xfrm>
        </p:spPr>
        <p:txBody>
          <a:bodyPr/>
          <a:lstStyle/>
          <a:p>
            <a:r>
              <a:rPr lang="de-DE" sz="2400">
                <a:solidFill>
                  <a:schemeClr val="bg1"/>
                </a:solidFill>
              </a:rPr>
              <a:t>Individuelle Profilierung - Stundenplan</a:t>
            </a:r>
            <a:r>
              <a:rPr lang="de-DE" sz="2000">
                <a:solidFill>
                  <a:schemeClr val="bg1"/>
                </a:solidFill>
              </a:rPr>
              <a:t>	</a:t>
            </a:r>
            <a:r>
              <a:rPr lang="de-DE">
                <a:solidFill>
                  <a:schemeClr val="bg1"/>
                </a:solidFill>
              </a:rPr>
              <a:t>		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1400" b="0">
                <a:solidFill>
                  <a:schemeClr val="bg1"/>
                </a:solidFill>
              </a:rPr>
              <a:t>Stärken ausbauen, Lücken schliessen</a:t>
            </a:r>
            <a:endParaRPr lang="de-DE" sz="1400" b="0"/>
          </a:p>
        </p:txBody>
      </p:sp>
      <p:sp>
        <p:nvSpPr>
          <p:cNvPr id="199687" name="Oval 6"/>
          <p:cNvSpPr>
            <a:spLocks noChangeArrowheads="1"/>
          </p:cNvSpPr>
          <p:nvPr/>
        </p:nvSpPr>
        <p:spPr bwMode="auto">
          <a:xfrm>
            <a:off x="3857620" y="2071678"/>
            <a:ext cx="5578475" cy="5578475"/>
          </a:xfrm>
          <a:prstGeom prst="ellipse">
            <a:avLst/>
          </a:prstGeom>
          <a:noFill/>
          <a:ln w="63500">
            <a:solidFill>
              <a:srgbClr val="BE144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99688" name="Picture 9" descr="Profilierung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000372"/>
            <a:ext cx="5578475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33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58726B61-98FC-4918-BAB6-110F043D8B16}" type="slidenum">
              <a:rPr lang="de-CH"/>
              <a:pPr/>
              <a:t>34</a:t>
            </a:fld>
            <a:endParaRPr lang="de-CH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18. September 2014</a:t>
            </a:r>
            <a:endParaRPr lang="de-CH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4088EB1B-825E-43DD-9A85-0BD9961DFB41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34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502D39D-37A2-43AB-AC60-AB327A62C8D7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28357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/>
              <a:t>Wahlfachsystem (Auszug Lehrplan)</a:t>
            </a:r>
            <a:endParaRPr lang="de-DE"/>
          </a:p>
        </p:txBody>
      </p:sp>
      <p:sp>
        <p:nvSpPr>
          <p:cNvPr id="228358" name="Rectangle 102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CH" sz="1800"/>
              <a:t>Das Wahlfachsystem ist eine Kombination von </a:t>
            </a:r>
            <a:r>
              <a:rPr lang="de-CH" sz="1800" b="1"/>
              <a:t>Pflicht- und Wahlfächern</a:t>
            </a:r>
            <a:r>
              <a:rPr lang="de-CH" sz="1800" b="1">
                <a:cs typeface="Arial"/>
              </a:rPr>
              <a:t>, wird noch überarbeitet</a:t>
            </a:r>
            <a:endParaRPr lang="de-CH" sz="1800">
              <a:cs typeface="Arial"/>
            </a:endParaRPr>
          </a:p>
          <a:p>
            <a:r>
              <a:rPr lang="de-CH" sz="1800"/>
              <a:t>Der Wahlbereich ermöglicht die </a:t>
            </a:r>
            <a:r>
              <a:rPr lang="de-CH" sz="1800" b="1"/>
              <a:t>individuelle Profilierung</a:t>
            </a:r>
            <a:r>
              <a:rPr lang="de-CH" sz="1800"/>
              <a:t> von Schülerinnen und Schülern.</a:t>
            </a:r>
            <a:endParaRPr lang="de-CH" sz="1800">
              <a:cs typeface="Arial"/>
            </a:endParaRPr>
          </a:p>
          <a:p>
            <a:r>
              <a:rPr lang="de-CH" sz="1800"/>
              <a:t>Die </a:t>
            </a:r>
            <a:r>
              <a:rPr lang="de-CH" sz="1800" b="1"/>
              <a:t>persönliche Fächerwahl</a:t>
            </a:r>
            <a:r>
              <a:rPr lang="de-CH" sz="1800"/>
              <a:t> erfolgt auf der Grundlage der </a:t>
            </a:r>
            <a:r>
              <a:rPr lang="de-CH" sz="1800" err="1"/>
              <a:t>Standortbe</a:t>
            </a:r>
            <a:r>
              <a:rPr lang="de-CH" sz="1800"/>
              <a:t>-stimmung im Frühjahr der 2. Sek.</a:t>
            </a:r>
            <a:endParaRPr lang="de-CH" sz="1800">
              <a:cs typeface="Arial"/>
            </a:endParaRPr>
          </a:p>
          <a:p>
            <a:r>
              <a:rPr lang="de-CH" sz="1800"/>
              <a:t>Ziel ist es, die Vielfalt des Fächerangebots im Wahlbereich zu reduzieren und mit geeigneten Lernarrangements auf die Sicherung der </a:t>
            </a:r>
            <a:r>
              <a:rPr lang="de-CH" sz="1800" b="1"/>
              <a:t>Kernkompetenzen </a:t>
            </a:r>
            <a:r>
              <a:rPr lang="de-CH" sz="1800"/>
              <a:t>auszurichten, welche die Schülerinnen und Schüler für die beabsichtigte Ausbildung in der beruflichen Grundbildung oder Mittelschule erwerben sollen.</a:t>
            </a:r>
            <a:endParaRPr lang="de-CH" sz="1800">
              <a:cs typeface="Arial"/>
            </a:endParaRPr>
          </a:p>
          <a:p>
            <a:r>
              <a:rPr lang="de-CH" sz="1800"/>
              <a:t>Infos folgen vor Weihnachten.</a:t>
            </a:r>
            <a:endParaRPr lang="de-CH" sz="1800">
              <a:cs typeface="Arial"/>
            </a:endParaRPr>
          </a:p>
          <a:p>
            <a:pPr>
              <a:buFont typeface="Times" pitchFamily="18" charset="0"/>
              <a:buNone/>
            </a:pPr>
            <a:r>
              <a:rPr lang="de-CH" sz="1800"/>
              <a:t>	</a:t>
            </a:r>
            <a:r>
              <a:rPr lang="de-CH"/>
              <a:t>(Bildungsratsbeschluss, 2009, S. 5).</a:t>
            </a:r>
            <a:endParaRPr lang="de-CH">
              <a:cs typeface="Arial"/>
            </a:endParaRPr>
          </a:p>
          <a:p>
            <a:pPr>
              <a:buFont typeface="Times" pitchFamily="18" charset="0"/>
              <a:buNone/>
            </a:pPr>
            <a:endParaRPr lang="de-CH" sz="1800"/>
          </a:p>
          <a:p>
            <a:pPr>
              <a:buFont typeface="Times" pitchFamily="18" charset="0"/>
              <a:buNone/>
            </a:pPr>
            <a:r>
              <a:rPr lang="de-CH"/>
              <a:t>	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15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8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8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8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8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8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D04F549E-CD1B-4E48-A0F9-E56BDBD3C431}" type="slidenum">
              <a:rPr lang="de-CH"/>
              <a:pPr/>
              <a:t>35</a:t>
            </a:fld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18. September 2014</a:t>
            </a:r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82000" cy="579438"/>
          </a:xfrm>
        </p:spPr>
        <p:txBody>
          <a:bodyPr/>
          <a:lstStyle/>
          <a:p>
            <a:r>
              <a:rPr lang="de-CH"/>
              <a:t>Der Wahlbereich als zusätzliches Förderangebot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628775"/>
            <a:ext cx="4114800" cy="4608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1800"/>
              <a:t>Die Sekundarschulen entscheiden, ob sie </a:t>
            </a:r>
            <a:r>
              <a:rPr lang="de-CH" sz="1800" b="1">
                <a:solidFill>
                  <a:srgbClr val="004C99"/>
                </a:solidFill>
              </a:rPr>
              <a:t>profilorientierte Wahlfächer</a:t>
            </a:r>
            <a:r>
              <a:rPr lang="de-CH" sz="1800"/>
              <a:t> einrichten oder ein </a:t>
            </a:r>
            <a:r>
              <a:rPr lang="de-CH" sz="1800" b="1">
                <a:solidFill>
                  <a:srgbClr val="004C99"/>
                </a:solidFill>
              </a:rPr>
              <a:t>Lernatelier</a:t>
            </a:r>
            <a:r>
              <a:rPr lang="de-CH" sz="1800"/>
              <a:t> betreiben wollen. Auch beides ist möglich (Mischform). </a:t>
            </a:r>
            <a:endParaRPr lang="de-DE"/>
          </a:p>
          <a:p>
            <a:pPr>
              <a:lnSpc>
                <a:spcPct val="100000"/>
              </a:lnSpc>
            </a:pPr>
            <a:r>
              <a:rPr lang="de-CH" sz="1800"/>
              <a:t>Die Sekundarschulen legen selbst fest, welche Profile mit welchen Wahlfächern angeboten werden. </a:t>
            </a:r>
            <a:endParaRPr lang="de-CH" sz="18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de-CH" sz="1800"/>
              <a:t>Es muss gewährleistet sein, dass jedes Profil bzw. Lernatelier mit den dazugehörenden Wahlfächern den Lernenden aller Abteilungen offen steht, die dafür Begabung und Interesse zeigen.</a:t>
            </a:r>
            <a:endParaRPr lang="de-CH" sz="1800">
              <a:cs typeface="Arial"/>
            </a:endParaRPr>
          </a:p>
          <a:p>
            <a:pPr>
              <a:lnSpc>
                <a:spcPct val="100000"/>
              </a:lnSpc>
              <a:buFont typeface="Times" pitchFamily="18" charset="0"/>
              <a:buNone/>
            </a:pPr>
            <a:r>
              <a:rPr lang="de-CH" sz="1800"/>
              <a:t>	</a:t>
            </a:r>
            <a:endParaRPr lang="de-CH" sz="1600"/>
          </a:p>
          <a:p>
            <a:pPr>
              <a:lnSpc>
                <a:spcPct val="100000"/>
              </a:lnSpc>
            </a:pPr>
            <a:endParaRPr lang="de-CH" sz="1800"/>
          </a:p>
        </p:txBody>
      </p:sp>
      <p:pic>
        <p:nvPicPr>
          <p:cNvPr id="230404" name="Picture 3" descr="DSCN6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557338"/>
            <a:ext cx="31686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0405" name="Picture 4" descr="DSCN61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005263"/>
            <a:ext cx="31686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9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FE91D6A5-1566-46FC-B18A-7A3483F387BF}" type="slidenum">
              <a:rPr lang="de-CH"/>
              <a:pPr/>
              <a:t>36</a:t>
            </a:fld>
            <a:endParaRPr lang="de-CH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A148BF4-D1E7-4380-8195-9C8808E69D5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46A56142-2915-4FB1-A0EC-423B4495628D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36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4502D39D-37A2-43AB-AC60-AB327A62C8D7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28357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/>
              <a:t>Atelierunterricht/ Lernpass</a:t>
            </a:r>
            <a:endParaRPr lang="de-DE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166938"/>
            <a:ext cx="8382000" cy="3700462"/>
          </a:xfrm>
          <a:prstGeom prst="rect">
            <a:avLst/>
          </a:prstGeom>
        </p:spPr>
        <p:txBody>
          <a:bodyPr/>
          <a:lstStyle>
            <a:lvl1pPr marL="282575" indent="-282575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6763" indent="-293688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239838" indent="-282575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712913" indent="-282575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1875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6447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31019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5591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4016375" indent="-284163" algn="l" rtl="0" fontAlgn="base">
              <a:lnSpc>
                <a:spcPct val="110000"/>
              </a:lnSpc>
              <a:spcBef>
                <a:spcPct val="55000"/>
              </a:spcBef>
              <a:spcAft>
                <a:spcPct val="0"/>
              </a:spcAft>
              <a:buFont typeface="Times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de-CH"/>
              <a:t>Individuell fördern und eigenständig lernen</a:t>
            </a:r>
            <a:endParaRPr lang="de-CH"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de-CH">
                <a:cs typeface="Arial" charset="0"/>
              </a:rPr>
              <a:t>Atelier Sprachen/ Atelier Mathematik</a:t>
            </a:r>
          </a:p>
          <a:p>
            <a:pPr>
              <a:lnSpc>
                <a:spcPct val="100000"/>
              </a:lnSpc>
            </a:pPr>
            <a:r>
              <a:rPr lang="de-CH">
                <a:cs typeface="Arial" charset="0"/>
              </a:rPr>
              <a:t>Zentrales Mittel: </a:t>
            </a:r>
            <a:r>
              <a:rPr lang="de-CH" err="1">
                <a:cs typeface="Arial" charset="0"/>
              </a:rPr>
              <a:t>Lernpass</a:t>
            </a:r>
          </a:p>
          <a:p>
            <a:pPr>
              <a:lnSpc>
                <a:spcPct val="100000"/>
              </a:lnSpc>
            </a:pPr>
            <a:endParaRPr lang="de-CH">
              <a:cs typeface="Arial" charset="0"/>
            </a:endParaRPr>
          </a:p>
          <a:p>
            <a:pPr>
              <a:lnSpc>
                <a:spcPct val="100000"/>
              </a:lnSpc>
            </a:pPr>
            <a:endParaRPr lang="de-CH">
              <a:cs typeface="Arial" charset="0"/>
            </a:endParaRP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8"/>
          <a:stretch/>
        </p:blipFill>
        <p:spPr bwMode="auto">
          <a:xfrm>
            <a:off x="755576" y="3429000"/>
            <a:ext cx="75438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2"/>
          <p:cNvCxnSpPr/>
          <p:nvPr/>
        </p:nvCxnSpPr>
        <p:spPr bwMode="auto">
          <a:xfrm>
            <a:off x="755576" y="2492896"/>
            <a:ext cx="136815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>
            <a:off x="3470548" y="2492896"/>
            <a:ext cx="136815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880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405B195A-FE6D-4D70-983C-F8B6AD38F6B3}" type="slidenum">
              <a:rPr lang="de-CH"/>
              <a:pPr/>
              <a:t>37</a:t>
            </a:fld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857A2E6-B5F4-47B2-8E9E-C227EE69054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pic>
        <p:nvPicPr>
          <p:cNvPr id="9" name="Picture 4" descr="stellwerk 8"/>
          <p:cNvPicPr>
            <a:picLocks noChangeAspect="1" noChangeArrowheads="1"/>
          </p:cNvPicPr>
          <p:nvPr/>
        </p:nvPicPr>
        <p:blipFill rotWithShape="1">
          <a:blip r:embed="rId3" cstate="print"/>
          <a:srcRect l="2171" t="658" r="1447" b="62822"/>
          <a:stretch/>
        </p:blipFill>
        <p:spPr bwMode="auto">
          <a:xfrm>
            <a:off x="532250" y="923248"/>
            <a:ext cx="8309418" cy="3465651"/>
          </a:xfrm>
          <a:prstGeom prst="rect">
            <a:avLst/>
          </a:prstGeom>
          <a:noFill/>
        </p:spPr>
      </p:pic>
      <p:sp>
        <p:nvSpPr>
          <p:cNvPr id="2" name="Ovale Legende 1"/>
          <p:cNvSpPr/>
          <p:nvPr/>
        </p:nvSpPr>
        <p:spPr bwMode="auto">
          <a:xfrm rot="840000">
            <a:off x="6581775" y="4229100"/>
            <a:ext cx="3015703" cy="1475704"/>
          </a:xfrm>
          <a:prstGeom prst="wedgeEllipseCallout">
            <a:avLst>
              <a:gd name="adj1" fmla="val -140373"/>
              <a:gd name="adj2" fmla="val -20645"/>
            </a:avLst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/>
            </a:r>
            <a:br>
              <a:rPr kumimoji="0" lang="de-CH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kumimoji="0" lang="de-CH" sz="1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Stärke</a:t>
            </a:r>
            <a:r>
              <a:rPr kumimoji="0" lang="de-CH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im Bereich «Geometrie»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661031" y="3476625"/>
            <a:ext cx="1728192" cy="144016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5791200" y="3962400"/>
            <a:ext cx="1728192" cy="144016"/>
          </a:xfrm>
          <a:prstGeom prst="rect">
            <a:avLst/>
          </a:prstGeom>
          <a:solidFill>
            <a:srgbClr val="FF80CC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Ovale Legende 10"/>
          <p:cNvSpPr/>
          <p:nvPr/>
        </p:nvSpPr>
        <p:spPr bwMode="auto">
          <a:xfrm rot="-60000">
            <a:off x="4286250" y="5067300"/>
            <a:ext cx="2198445" cy="1008063"/>
          </a:xfrm>
          <a:prstGeom prst="wedgeEllipseCallout">
            <a:avLst>
              <a:gd name="adj1" fmla="val -165849"/>
              <a:gd name="adj2" fmla="val -141584"/>
            </a:avLst>
          </a:prstGeom>
          <a:solidFill>
            <a:srgbClr val="FF80CC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Lücken</a:t>
            </a:r>
            <a:r>
              <a:rPr kumimoji="0" lang="de-CH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im Bereich «Mathematik / Proportionalität»</a:t>
            </a:r>
          </a:p>
        </p:txBody>
      </p:sp>
    </p:spTree>
    <p:extLst>
      <p:ext uri="{BB962C8B-B14F-4D97-AF65-F5344CB8AC3E}">
        <p14:creationId xmlns:p14="http://schemas.microsoft.com/office/powerpoint/2010/main" val="3288602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405B195A-FE6D-4D70-983C-F8B6AD38F6B3}" type="slidenum">
              <a:rPr lang="de-CH"/>
              <a:pPr/>
              <a:t>38</a:t>
            </a:fld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857A2E6-B5F4-47B2-8E9E-C227EE69054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pic>
        <p:nvPicPr>
          <p:cNvPr id="12" name="Grafik 11"/>
          <p:cNvPicPr/>
          <p:nvPr/>
        </p:nvPicPr>
        <p:blipFill rotWithShape="1">
          <a:blip r:embed="rId3"/>
          <a:srcRect l="11707" t="32263" r="50180" b="40367"/>
          <a:stretch/>
        </p:blipFill>
        <p:spPr bwMode="auto">
          <a:xfrm>
            <a:off x="942975" y="476250"/>
            <a:ext cx="7967354" cy="548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5762625" y="4381500"/>
            <a:ext cx="1872208" cy="57606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4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08AB9BBA-9661-4B09-AD3F-60B4DA920AEF}" type="slidenum">
              <a:rPr lang="de-CH"/>
              <a:pPr/>
              <a:t>39</a:t>
            </a:fld>
            <a:endParaRPr lang="de-CH"/>
          </a:p>
        </p:txBody>
      </p:sp>
      <p:sp>
        <p:nvSpPr>
          <p:cNvPr id="50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D281889-43BB-45DA-AE4E-353A281A088D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51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416824" cy="564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: abgerundete Ecken 1"/>
          <p:cNvSpPr/>
          <p:nvPr/>
        </p:nvSpPr>
        <p:spPr bwMode="auto">
          <a:xfrm>
            <a:off x="628650" y="2947988"/>
            <a:ext cx="2479722" cy="12137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>
                <a:cs typeface="Times"/>
              </a:rPr>
              <a:t>Verwaltungstool: Dokumentation, Reflexion</a:t>
            </a:r>
          </a:p>
        </p:txBody>
      </p:sp>
      <p:sp>
        <p:nvSpPr>
          <p:cNvPr id="7" name="Rechteck: abgerundete Ecken 6"/>
          <p:cNvSpPr/>
          <p:nvPr/>
        </p:nvSpPr>
        <p:spPr bwMode="auto">
          <a:xfrm>
            <a:off x="5667375" y="571500"/>
            <a:ext cx="2047074" cy="9650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>
                <a:cs typeface="Times"/>
              </a:rPr>
              <a:t>Lernmodule</a:t>
            </a: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Rechteck: abgerundete Ecken 7"/>
          <p:cNvSpPr/>
          <p:nvPr/>
        </p:nvSpPr>
        <p:spPr bwMode="auto">
          <a:xfrm>
            <a:off x="1981200" y="4752975"/>
            <a:ext cx="2578685" cy="1279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>
                <a:cs typeface="Times"/>
              </a:rPr>
              <a:t>Förderlizenz: Orientierung, Lernfortschritt</a:t>
            </a: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1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B90C8A31-D178-4060-A1C7-F4F96433C519}" type="slidenum">
              <a:rPr lang="de-CH"/>
              <a:pPr/>
              <a:t>4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A3761CA-0064-413C-BC39-A8304207039F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57250"/>
            <a:ext cx="8382000" cy="450850"/>
          </a:xfrm>
        </p:spPr>
        <p:txBody>
          <a:bodyPr/>
          <a:lstStyle/>
          <a:p>
            <a:r>
              <a:rPr lang="de-CH" dirty="0" smtClean="0"/>
              <a:t>Programm des heutigen Abend</a:t>
            </a:r>
            <a:endParaRPr lang="de-CH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38288"/>
            <a:ext cx="8382000" cy="3700462"/>
          </a:xfrm>
        </p:spPr>
        <p:txBody>
          <a:bodyPr/>
          <a:lstStyle/>
          <a:p>
            <a:pPr>
              <a:buFont typeface="Times" pitchFamily="18" charset="0"/>
              <a:buNone/>
            </a:pPr>
            <a:r>
              <a:rPr lang="de-CH" sz="2400" b="1" dirty="0">
                <a:cs typeface="Arial" charset="0"/>
              </a:rPr>
              <a:t>Information «Neugestaltung 3. Sek</a:t>
            </a:r>
            <a:r>
              <a:rPr lang="de-CH" sz="2400" b="1" dirty="0" smtClean="0">
                <a:cs typeface="Arial" charset="0"/>
              </a:rPr>
              <a:t>»</a:t>
            </a:r>
            <a:endParaRPr lang="de-CH" sz="2400" b="1" dirty="0">
              <a:cs typeface="Arial" charset="0"/>
            </a:endParaRPr>
          </a:p>
        </p:txBody>
      </p:sp>
      <p:pic>
        <p:nvPicPr>
          <p:cNvPr id="58370" name="Picture 2" descr="Bildergebnis für elternabend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463409"/>
            <a:ext cx="3736975" cy="32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0" y="2594401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/>
              <a:t>Infos zu den Kernelementen und Fragemöglichkeiten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14350" y="4510562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/>
              <a:t>Dauer ca. 60 Minuten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7C737410-94FD-473A-BDB2-378D760B5E01}" type="slidenum">
              <a:rPr lang="de-CH"/>
              <a:pPr/>
              <a:t>40</a:t>
            </a:fld>
            <a:endParaRPr lang="de-CH"/>
          </a:p>
        </p:txBody>
      </p:sp>
      <p:sp>
        <p:nvSpPr>
          <p:cNvPr id="39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B5F1438-1C59-4B72-B254-C8B9FBA32771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40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1"/>
            <a:ext cx="7866394" cy="485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972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http://www.exconsult.ch/images/f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858" y="500042"/>
            <a:ext cx="3105142" cy="3105142"/>
          </a:xfrm>
          <a:prstGeom prst="rect">
            <a:avLst/>
          </a:prstGeom>
          <a:noFill/>
        </p:spPr>
      </p:pic>
      <p:pic>
        <p:nvPicPr>
          <p:cNvPr id="265218" name="Picture 2" descr="http://www.mediencommunity.ch/sites/default/files/pictures/mc20/hilfe_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3295650" cy="3295651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2049BA2-47FB-4A83-8BA1-85877B24D140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2F03F7-997B-4529-91CD-CBC01BDBB2BD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43174" y="2285992"/>
            <a:ext cx="4643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800">
                <a:latin typeface="+mj-lt"/>
              </a:rPr>
              <a:t>Fragen?</a:t>
            </a:r>
            <a:endParaRPr lang="de-DE" sz="8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6246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68DCCAB-6160-4D61-8585-345A15FF330F}" type="slidenum">
              <a:rPr lang="de-CH"/>
              <a:pPr/>
              <a:t>42</a:t>
            </a:fld>
            <a:endParaRPr lang="de-CH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CE58D2-A77D-4F62-AFDE-2515C662B5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9C838BF-2B47-4E79-9C81-0F14AFC87CB3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42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pic>
        <p:nvPicPr>
          <p:cNvPr id="188421" name="Picture 2" descr="Berufsberatung_PPT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849438"/>
            <a:ext cx="4194175" cy="1077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8422" name="Picture 3" descr="Profilierung_PPT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825" y="184308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Projekt_PPT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3130550"/>
            <a:ext cx="4194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5" descr="Standort_PPT_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1323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6" descr="Stellwerk_PPT_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59125"/>
            <a:ext cx="4322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90550"/>
            <a:ext cx="8382000" cy="793750"/>
          </a:xfrm>
        </p:spPr>
        <p:txBody>
          <a:bodyPr/>
          <a:lstStyle/>
          <a:p>
            <a:r>
              <a:rPr lang="de-DE" dirty="0" smtClean="0"/>
              <a:t>Kernelemente des 9. Schuljahr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4838701" y="3054350"/>
            <a:ext cx="4095750" cy="128746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61062" y="5372100"/>
            <a:ext cx="29019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4000" b="1" dirty="0" smtClean="0">
                <a:solidFill>
                  <a:srgbClr val="002060"/>
                </a:solidFill>
              </a:rPr>
              <a:t>M. Kugler</a:t>
            </a:r>
            <a:endParaRPr lang="de-CH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A993D412-C09C-4C98-B68E-5B8051628D7D}" type="slidenum">
              <a:rPr lang="de-CH"/>
              <a:pPr/>
              <a:t>43</a:t>
            </a:fld>
            <a:endParaRPr lang="de-CH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17E0E8B-9339-45D1-99DC-25B072961F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1C1AB9A1-7B65-4B1E-A7E0-AC6B13D93CFB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43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B91BBDE4-8545-4AC1-B774-575AA8E0B8BF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02757" name="Rectangle 2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solidFill>
            <a:srgbClr val="004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27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161925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Projektarbeit</a:t>
            </a:r>
            <a:br>
              <a:rPr lang="de-DE">
                <a:solidFill>
                  <a:schemeClr val="bg1"/>
                </a:solidFill>
              </a:rPr>
            </a:br>
            <a:r>
              <a:rPr lang="de-DE" altLang="ja-JP" sz="1400" b="0">
                <a:solidFill>
                  <a:schemeClr val="bg1"/>
                </a:solidFill>
                <a:ea typeface="ＭＳ Ｐゴシック" pitchFamily="1" charset="-128"/>
              </a:rPr>
              <a:t>Überfachliche Kompetenzen stärken</a:t>
            </a:r>
            <a:endParaRPr lang="de-DE" sz="1400" b="0"/>
          </a:p>
        </p:txBody>
      </p:sp>
      <p:sp>
        <p:nvSpPr>
          <p:cNvPr id="202759" name="Oval 6"/>
          <p:cNvSpPr>
            <a:spLocks noChangeArrowheads="1"/>
          </p:cNvSpPr>
          <p:nvPr/>
        </p:nvSpPr>
        <p:spPr bwMode="auto">
          <a:xfrm>
            <a:off x="2955925" y="1981200"/>
            <a:ext cx="5578475" cy="5578475"/>
          </a:xfrm>
          <a:prstGeom prst="ellips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02760" name="Picture 9" descr="Projektarbeit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988" y="2665413"/>
            <a:ext cx="5578475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BCA271B3-0DCD-4377-B17C-094F61A7B989}" type="slidenum">
              <a:rPr lang="de-CH"/>
              <a:pPr/>
              <a:t>44</a:t>
            </a:fld>
            <a:endParaRPr lang="de-CH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8B98984-BCDE-42F1-944B-F8C77147BB15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E591EE8C-9E74-4620-8DDE-1B2EFF9787B5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44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51DD5AB2-0876-46E8-B2AB-9274BC65F551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650875"/>
          </a:xfrm>
        </p:spPr>
        <p:txBody>
          <a:bodyPr/>
          <a:lstStyle/>
          <a:p>
            <a:r>
              <a:rPr lang="de-DE"/>
              <a:t>Projekt- und Abschlussarbeit</a:t>
            </a:r>
          </a:p>
        </p:txBody>
      </p:sp>
      <p:sp>
        <p:nvSpPr>
          <p:cNvPr id="2334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700213"/>
            <a:ext cx="8367712" cy="4608512"/>
          </a:xfrm>
        </p:spPr>
        <p:txBody>
          <a:bodyPr/>
          <a:lstStyle/>
          <a:p>
            <a:r>
              <a:rPr lang="de-CH"/>
              <a:t>Die Schülerinnen und Schüler vertiefen </a:t>
            </a:r>
            <a:r>
              <a:rPr lang="de-CH" b="1"/>
              <a:t>überfachliche Fähigkeiten</a:t>
            </a:r>
            <a:r>
              <a:rPr lang="de-CH"/>
              <a:t>, die im </a:t>
            </a:r>
            <a:r>
              <a:rPr lang="de-CH" b="1"/>
              <a:t>Berufs- und ausserschulischen Alltagsleben</a:t>
            </a:r>
            <a:r>
              <a:rPr lang="de-CH"/>
              <a:t> gebraucht werden.</a:t>
            </a:r>
          </a:p>
          <a:p>
            <a:r>
              <a:rPr lang="de-CH"/>
              <a:t>Die </a:t>
            </a:r>
            <a:r>
              <a:rPr lang="de-CH" b="1" err="1"/>
              <a:t>Lektionentafel</a:t>
            </a:r>
            <a:r>
              <a:rPr lang="de-CH" b="1"/>
              <a:t> 3. Sek</a:t>
            </a:r>
            <a:r>
              <a:rPr lang="de-CH"/>
              <a:t> wird angepasst: </a:t>
            </a:r>
            <a:r>
              <a:rPr lang="de-CH" b="1"/>
              <a:t>Projektunterricht              (3 Lektionen)</a:t>
            </a:r>
            <a:r>
              <a:rPr lang="de-CH"/>
              <a:t> und Abschlussarbeit neu im Pflichtbereich, die Abschlussarbeit wird im Schlusszeugnis benotet.</a:t>
            </a:r>
          </a:p>
          <a:p>
            <a:endParaRPr lang="de-CH"/>
          </a:p>
          <a:p>
            <a:endParaRPr lang="de-CH"/>
          </a:p>
          <a:p>
            <a:pPr>
              <a:buFont typeface="Times" pitchFamily="18" charset="0"/>
              <a:buNone/>
            </a:pPr>
            <a:r>
              <a:rPr lang="de-CH"/>
              <a:t>	(Bildungsratsbeschluss 2009, S. 4).</a:t>
            </a:r>
          </a:p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3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3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8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B8ECC974-2ECE-4CDB-860F-5FD1A88F2D1D}" type="slidenum">
              <a:rPr lang="de-CH"/>
              <a:pPr/>
              <a:t>45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1EF38B-5990-4928-9D3C-32C300CD009A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Projektunterricht</a:t>
            </a:r>
            <a:endParaRPr lang="de-CH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14538"/>
            <a:ext cx="4478338" cy="4078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CH" sz="1800">
                <a:cs typeface="Arial" charset="0"/>
              </a:rPr>
              <a:t>«</a:t>
            </a:r>
            <a:r>
              <a:rPr lang="de-CH" sz="1800"/>
              <a:t>Projekte gehören heute zum Alltag, sowohl beruflich als auch privat (…) Es gehört deshalb zur Aufgabe der Schule, Jugendlichen das Rüstzeug zum </a:t>
            </a:r>
            <a:r>
              <a:rPr lang="de-CH" sz="1800" b="1"/>
              <a:t>selbständigen und kooperativen</a:t>
            </a:r>
            <a:r>
              <a:rPr lang="de-CH" sz="1800"/>
              <a:t> Arbeiten mit auf den Weg zu geben</a:t>
            </a:r>
            <a:r>
              <a:rPr lang="de-CH" sz="1800">
                <a:cs typeface="Arial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de-CH" sz="1800"/>
              <a:t>Zur Anwendung gelangen </a:t>
            </a:r>
            <a:r>
              <a:rPr lang="de-CH" sz="1800" b="1"/>
              <a:t>Lern- und Arbeitstechniken</a:t>
            </a:r>
            <a:r>
              <a:rPr lang="de-CH" sz="1800"/>
              <a:t>, die in Beruf und Alltag von Nutzen sind</a:t>
            </a:r>
            <a:r>
              <a:rPr lang="de-CH" sz="1800">
                <a:cs typeface="Arial" charset="0"/>
              </a:rPr>
              <a:t>» (Auszug Lehrplan Projektunterricht)</a:t>
            </a:r>
            <a:r>
              <a:rPr lang="de-CH" sz="1800"/>
              <a:t>.</a:t>
            </a:r>
          </a:p>
          <a:p>
            <a:pPr>
              <a:lnSpc>
                <a:spcPct val="90000"/>
              </a:lnSpc>
            </a:pPr>
            <a:r>
              <a:rPr lang="de-CH" sz="1800"/>
              <a:t>Die Schülerinnen und Schüler werden im ersten Semester der 3. Sek mit mehreren </a:t>
            </a:r>
            <a:r>
              <a:rPr lang="de-CH" sz="1800" b="1"/>
              <a:t>Mini- und Kleinprojekten</a:t>
            </a:r>
            <a:r>
              <a:rPr lang="de-CH" sz="1800"/>
              <a:t> sowie einem grösseren </a:t>
            </a:r>
            <a:r>
              <a:rPr lang="de-CH" sz="1800" b="1"/>
              <a:t>Gruppenprojekt</a:t>
            </a:r>
            <a:r>
              <a:rPr lang="de-CH" sz="1800"/>
              <a:t> in die Projektarbeit eingeführt.</a:t>
            </a:r>
          </a:p>
          <a:p>
            <a:pPr>
              <a:lnSpc>
                <a:spcPct val="90000"/>
              </a:lnSpc>
              <a:buFont typeface="Times" pitchFamily="18" charset="0"/>
              <a:buNone/>
            </a:pPr>
            <a:endParaRPr lang="de-CH" sz="1800"/>
          </a:p>
          <a:p>
            <a:pPr>
              <a:lnSpc>
                <a:spcPct val="90000"/>
              </a:lnSpc>
            </a:pPr>
            <a:endParaRPr lang="de-CH" sz="1600"/>
          </a:p>
        </p:txBody>
      </p:sp>
      <p:pic>
        <p:nvPicPr>
          <p:cNvPr id="242695" name="Picture 2" descr="F:\PU Best of..\DSCN1660.JPG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16538" y="2014538"/>
            <a:ext cx="2776537" cy="3700462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2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2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43523AF9-D2D7-42F0-AA69-715BD7B90D94}" type="slidenum">
              <a:rPr lang="de-CH"/>
              <a:pPr/>
              <a:t>46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4808159-27D7-45E7-B38F-069893346144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382000" cy="938213"/>
          </a:xfrm>
        </p:spPr>
        <p:txBody>
          <a:bodyPr/>
          <a:lstStyle/>
          <a:p>
            <a:r>
              <a:rPr lang="de-CH"/>
              <a:t>Abschlussarbeit</a:t>
            </a:r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844675"/>
            <a:ext cx="3903663" cy="42481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sz="2200" b="1"/>
              <a:t>Das Thema, Inhalt und Ziel bestimmen die einzelnen Schüler und Schülerinnen selbst. </a:t>
            </a:r>
            <a:endParaRPr lang="de-CH" sz="22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de-CH" sz="2200" b="1"/>
              <a:t>Neben dem</a:t>
            </a:r>
            <a:r>
              <a:rPr lang="de-CH" sz="2200"/>
              <a:t> </a:t>
            </a:r>
            <a:r>
              <a:rPr lang="de-CH" sz="2200" b="1"/>
              <a:t>Produkt wird</a:t>
            </a:r>
            <a:r>
              <a:rPr lang="de-CH" sz="2200"/>
              <a:t> </a:t>
            </a:r>
            <a:r>
              <a:rPr lang="de-CH" sz="2200" b="1"/>
              <a:t>die</a:t>
            </a:r>
            <a:r>
              <a:rPr lang="de-CH" sz="2200"/>
              <a:t> </a:t>
            </a:r>
            <a:r>
              <a:rPr lang="de-CH" sz="2200" b="1"/>
              <a:t>Prozessbeschreibung (Projektjournal), die</a:t>
            </a:r>
            <a:r>
              <a:rPr lang="de-CH" sz="2200"/>
              <a:t> </a:t>
            </a:r>
            <a:r>
              <a:rPr lang="de-CH" sz="2200" b="1"/>
              <a:t>Reflexion</a:t>
            </a:r>
            <a:r>
              <a:rPr lang="de-CH" sz="2200"/>
              <a:t> </a:t>
            </a:r>
            <a:r>
              <a:rPr lang="de-CH" sz="2200" b="1"/>
              <a:t>und die</a:t>
            </a:r>
            <a:r>
              <a:rPr lang="de-CH" sz="2200"/>
              <a:t> </a:t>
            </a:r>
            <a:r>
              <a:rPr lang="de-CH" sz="2200" b="1"/>
              <a:t>Präsentation </a:t>
            </a:r>
            <a:r>
              <a:rPr lang="de-CH" sz="2200" b="1">
                <a:cs typeface="Arial"/>
              </a:rPr>
              <a:t>von verschiedenen Personen für das Schlusszeugnis beurteilt.</a:t>
            </a:r>
            <a:endParaRPr lang="de-CH" sz="2200">
              <a:cs typeface="Arial"/>
            </a:endParaRPr>
          </a:p>
          <a:p>
            <a:pPr>
              <a:lnSpc>
                <a:spcPct val="100000"/>
              </a:lnSpc>
            </a:pPr>
            <a:endParaRPr lang="de-CH" sz="2200">
              <a:cs typeface="Arial"/>
            </a:endParaRPr>
          </a:p>
        </p:txBody>
      </p:sp>
      <p:pic>
        <p:nvPicPr>
          <p:cNvPr id="209922" name="Picture 2" descr="\\KRAD01\Benutzerdaten\Andreas.Furrer\My Pictures\Projektarbeiten B3c\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95791"/>
            <a:ext cx="2042666" cy="30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3" name="Picture 3" descr="\\KRAD01\Benutzerdaten\Andreas.Furrer\My Pictures\Projektarbeiten B3c\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878" y="2924944"/>
            <a:ext cx="2160240" cy="323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4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cs typeface="Arial"/>
              </a:rPr>
              <a:t>Google: Projektarbeit Oberstufe - Bilder</a:t>
            </a:r>
            <a:endParaRPr lang="de-DE"/>
          </a:p>
        </p:txBody>
      </p:sp>
      <p:pic>
        <p:nvPicPr>
          <p:cNvPr id="8" name="Grafik 8" descr="Bildergebnis für projektarbeit oberstuf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1000" y="2347913"/>
            <a:ext cx="8509000" cy="34036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D9268021-927D-4B1C-9879-7678896A948B}" type="slidenum">
              <a:rPr lang="de-CH"/>
              <a:pPr/>
              <a:t>47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0164D5F-9C46-4700-A5B5-9DFCCF7FDCF5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1843299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http://www.exconsult.ch/images/f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858" y="500042"/>
            <a:ext cx="3105142" cy="3105142"/>
          </a:xfrm>
          <a:prstGeom prst="rect">
            <a:avLst/>
          </a:prstGeom>
          <a:noFill/>
        </p:spPr>
      </p:pic>
      <p:pic>
        <p:nvPicPr>
          <p:cNvPr id="265218" name="Picture 2" descr="http://www.mediencommunity.ch/sites/default/files/pictures/mc20/hilfe_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3295650" cy="3295651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2049BA2-47FB-4A83-8BA1-85877B24D140}" type="slidenum">
              <a:rPr lang="de-CH" smtClean="0"/>
              <a:pPr/>
              <a:t>48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2F03F7-997B-4529-91CD-CBC01BDBB2BD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643174" y="2285992"/>
            <a:ext cx="4643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800">
                <a:latin typeface="+mj-lt"/>
              </a:rPr>
              <a:t>Fragen?</a:t>
            </a:r>
            <a:endParaRPr lang="de-DE" sz="8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624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D210C835-EC45-4DFB-8606-1197505C4EBD}" type="slidenum">
              <a:rPr lang="de-CH"/>
              <a:pPr/>
              <a:t>49</a:t>
            </a:fld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9D4C4A-6E14-4C34-B725-B469E4F9FF57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76350"/>
            <a:ext cx="8382000" cy="1708150"/>
          </a:xfrm>
        </p:spPr>
        <p:txBody>
          <a:bodyPr/>
          <a:lstStyle/>
          <a:p>
            <a:pPr algn="ctr"/>
            <a:r>
              <a:rPr lang="de-CH" sz="6000" i="1" dirty="0">
                <a:solidFill>
                  <a:srgbClr val="002060"/>
                </a:solidFill>
              </a:rPr>
              <a:t>Herzlichen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32955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968DCCAB-6160-4D61-8585-345A15FF330F}" type="slidenum">
              <a:rPr lang="de-CH"/>
              <a:pPr/>
              <a:t>5</a:t>
            </a:fld>
            <a:endParaRPr lang="de-CH"/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ECE58D2-A77D-4F62-AFDE-2515C662B550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8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B9C838BF-2B47-4E79-9C81-0F14AFC87CB3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5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3DF096D2-D58D-4650-AC3F-EB16034B0A90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pic>
        <p:nvPicPr>
          <p:cNvPr id="188421" name="Picture 2" descr="Berufsberatung_PPT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849438"/>
            <a:ext cx="4194175" cy="10779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88422" name="Picture 3" descr="Profilierung_PPT_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9825" y="184308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4" descr="Projekt_PPT_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1725" y="3130550"/>
            <a:ext cx="41941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5" descr="Standort_PPT_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13238"/>
            <a:ext cx="4194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6" descr="Stellwerk_PPT_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159125"/>
            <a:ext cx="4322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90550"/>
            <a:ext cx="8382000" cy="793750"/>
          </a:xfrm>
        </p:spPr>
        <p:txBody>
          <a:bodyPr/>
          <a:lstStyle/>
          <a:p>
            <a:r>
              <a:rPr lang="de-DE" dirty="0" smtClean="0"/>
              <a:t>Kernelemente des 9. Schuljahr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 bwMode="auto">
          <a:xfrm>
            <a:off x="344488" y="1785938"/>
            <a:ext cx="4230687" cy="128746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861062" y="5372100"/>
            <a:ext cx="29019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4000" b="1" dirty="0" smtClean="0">
                <a:solidFill>
                  <a:srgbClr val="002060"/>
                </a:solidFill>
              </a:rPr>
              <a:t>J. </a:t>
            </a:r>
            <a:r>
              <a:rPr lang="de-CH" sz="4000" b="1" dirty="0" err="1" smtClean="0">
                <a:solidFill>
                  <a:srgbClr val="002060"/>
                </a:solidFill>
              </a:rPr>
              <a:t>Mamgain</a:t>
            </a:r>
            <a:endParaRPr lang="de-CH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://www.mediencommunity.ch/sites/default/files/pictures/mc20/hilfe_XS.jpg"/>
          <p:cNvPicPr>
            <a:picLocks noChangeAspect="1" noChangeArrowheads="1"/>
          </p:cNvPicPr>
          <p:nvPr/>
        </p:nvPicPr>
        <p:blipFill rotWithShape="1">
          <a:blip r:embed="rId3" cstate="print"/>
          <a:srcRect l="17910" r="21393"/>
          <a:stretch/>
        </p:blipFill>
        <p:spPr bwMode="auto">
          <a:xfrm>
            <a:off x="5943599" y="115512"/>
            <a:ext cx="2485241" cy="4094538"/>
          </a:xfrm>
          <a:prstGeom prst="rect">
            <a:avLst/>
          </a:prstGeom>
          <a:noFill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2049BA2-47FB-4A83-8BA1-85877B24D140}" type="slidenum">
              <a:rPr lang="de-CH" smtClean="0"/>
              <a:pPr/>
              <a:t>50</a:t>
            </a:fld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2F03F7-997B-4529-91CD-CBC01BDBB2BD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3944564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b="1" dirty="0" smtClean="0">
                <a:solidFill>
                  <a:srgbClr val="002060"/>
                </a:solidFill>
                <a:latin typeface="+mj-lt"/>
              </a:rPr>
              <a:t>Zuständige Lehrperson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CH" sz="3600" b="1" dirty="0" smtClean="0">
                <a:solidFill>
                  <a:srgbClr val="002060"/>
                </a:solidFill>
                <a:latin typeface="+mj-lt"/>
              </a:rPr>
              <a:t>Internet</a:t>
            </a:r>
            <a:r>
              <a:rPr lang="de-CH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de-CH" sz="28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de-CH" sz="2800" i="1" dirty="0" smtClean="0">
                <a:solidFill>
                  <a:srgbClr val="002060"/>
                </a:solidFill>
                <a:latin typeface="+mj-lt"/>
              </a:rPr>
              <a:t>www.kraemisekuster.ch)</a:t>
            </a:r>
            <a:endParaRPr lang="de-CH" sz="3600" i="1" dirty="0" smtClean="0">
              <a:solidFill>
                <a:srgbClr val="002060"/>
              </a:solidFill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b="1" dirty="0" smtClean="0">
                <a:solidFill>
                  <a:srgbClr val="002060"/>
                </a:solidFill>
                <a:latin typeface="+mj-lt"/>
              </a:rPr>
              <a:t>Klassenlehrperson</a:t>
            </a:r>
            <a:endParaRPr lang="de-DE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6746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DDDB6EA3-A35F-42FF-A968-F6AB321BA23A}" type="slidenum">
              <a:rPr lang="de-CH"/>
              <a:pPr/>
              <a:t>6</a:t>
            </a:fld>
            <a:endParaRPr lang="de-CH"/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1EF4B45-E464-46A2-8FC4-7F2CE424676F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6781800" y="6527800"/>
            <a:ext cx="1981200" cy="331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0" bIns="46800"/>
          <a:lstStyle/>
          <a:p>
            <a:pPr algn="r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Seite </a:t>
            </a:r>
            <a:fld id="{94120EF0-BABE-410B-B67D-1E51E092071C}" type="slidenum">
              <a:rPr lang="de-CH" sz="900">
                <a:solidFill>
                  <a:schemeClr val="bg1"/>
                </a:solidFill>
                <a:latin typeface="+mn-lt"/>
              </a:rPr>
              <a:pPr algn="r">
                <a:defRPr/>
              </a:pPr>
              <a:t>6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atumsplatzhalter 4"/>
          <p:cNvSpPr txBox="1">
            <a:spLocks noGrp="1"/>
          </p:cNvSpPr>
          <p:nvPr/>
        </p:nvSpPr>
        <p:spPr bwMode="auto">
          <a:xfrm>
            <a:off x="3886200" y="6527800"/>
            <a:ext cx="19050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fld id="{2550A129-6395-49FD-BD85-1F353D1DBAA1}" type="datetime4">
              <a:rPr lang="de-CH" sz="900">
                <a:solidFill>
                  <a:schemeClr val="bg1"/>
                </a:solidFill>
                <a:latin typeface="+mn-lt"/>
              </a:rPr>
              <a:pPr eaLnBrk="1" hangingPunct="1">
                <a:defRPr/>
              </a:pPr>
              <a:t>30. August 2017</a:t>
            </a:fld>
            <a:endParaRPr lang="de-CH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ußzeilenplatzhalter 5"/>
          <p:cNvSpPr txBox="1">
            <a:spLocks noGrp="1"/>
          </p:cNvSpPr>
          <p:nvPr/>
        </p:nvSpPr>
        <p:spPr bwMode="auto">
          <a:xfrm>
            <a:off x="381000" y="6527800"/>
            <a:ext cx="2895600" cy="33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de-CH" sz="900">
                <a:solidFill>
                  <a:schemeClr val="bg1"/>
                </a:solidFill>
                <a:latin typeface="+mn-lt"/>
              </a:rPr>
              <a:t>Thema</a:t>
            </a:r>
            <a:endParaRPr lang="de-CH" sz="1100">
              <a:latin typeface="+mn-lt"/>
            </a:endParaRPr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solidFill>
            <a:srgbClr val="004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14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0"/>
            <a:ext cx="8382000" cy="161925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Schule – Berufsberatung</a:t>
            </a:r>
            <a:br>
              <a:rPr lang="de-DE">
                <a:solidFill>
                  <a:schemeClr val="bg1"/>
                </a:solidFill>
              </a:rPr>
            </a:br>
            <a:r>
              <a:rPr lang="de-DE" sz="1400" b="0">
                <a:solidFill>
                  <a:schemeClr val="bg1"/>
                </a:solidFill>
              </a:rPr>
              <a:t>Kooperation Familie, Schule und Berufsberatung</a:t>
            </a:r>
            <a:endParaRPr lang="de-DE" sz="1400" b="0"/>
          </a:p>
        </p:txBody>
      </p:sp>
      <p:sp>
        <p:nvSpPr>
          <p:cNvPr id="191495" name="Oval 18"/>
          <p:cNvSpPr>
            <a:spLocks noChangeArrowheads="1"/>
          </p:cNvSpPr>
          <p:nvPr/>
        </p:nvSpPr>
        <p:spPr bwMode="auto">
          <a:xfrm>
            <a:off x="2955925" y="1981200"/>
            <a:ext cx="5578475" cy="5578475"/>
          </a:xfrm>
          <a:prstGeom prst="ellipse">
            <a:avLst/>
          </a:prstGeom>
          <a:noFill/>
          <a:ln w="63500">
            <a:solidFill>
              <a:srgbClr val="99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91496" name="Picture 22" descr="Berufsberatung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988" y="2665413"/>
            <a:ext cx="5578475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FE334C3A-49C5-4424-97E5-9A4FF3D4DDA8}" type="slidenum">
              <a:rPr lang="de-CH"/>
              <a:pPr/>
              <a:t>7</a:t>
            </a:fld>
            <a:endParaRPr lang="de-CH"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37322B2-9909-42D9-8180-647D6C7D36BF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 sz="2400"/>
              <a:t>Kantonaler Rahmenplan </a:t>
            </a:r>
            <a:r>
              <a:rPr lang="de-CH" sz="2400">
                <a:cs typeface="Arial" charset="0"/>
              </a:rPr>
              <a:t>«</a:t>
            </a:r>
            <a:r>
              <a:rPr lang="de-CH" sz="2400"/>
              <a:t>Zusammenarbeit Schule – Berufsberatung</a:t>
            </a:r>
            <a:r>
              <a:rPr lang="de-CH" sz="2400">
                <a:cs typeface="Arial" charset="0"/>
              </a:rPr>
              <a:t>» (Bildungsratsbeschluss 2004)</a:t>
            </a:r>
          </a:p>
        </p:txBody>
      </p:sp>
      <p:graphicFrame>
        <p:nvGraphicFramePr>
          <p:cNvPr id="208899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468313" y="1844675"/>
          <a:ext cx="7704137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Acrobat Document" r:id="rId4" imgW="5773680" imgH="4079880" progId="AcroExch.Document.7">
                  <p:embed/>
                </p:oleObj>
              </mc:Choice>
              <mc:Fallback>
                <p:oleObj name="Acrobat Document" r:id="rId4" imgW="5773680" imgH="407988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7704137" cy="453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2000"/>
            <a:ext cx="9144000" cy="626217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552353" y="4221126"/>
            <a:ext cx="687926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de-DE" sz="3600" err="1">
                <a:solidFill>
                  <a:srgbClr val="FF0000"/>
                </a:solidFill>
                <a:latin typeface="+mj-lt"/>
              </a:rPr>
              <a:t>www.berufswahlfahrplan.zh.ch</a:t>
            </a:r>
            <a:endParaRPr lang="de-DE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91478" y="2949934"/>
            <a:ext cx="704014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/>
              <a:t>http://www.zentraleaufnahmepruefung.ch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315689"/>
            <a:ext cx="8382000" cy="1079500"/>
          </a:xfrm>
        </p:spPr>
        <p:txBody>
          <a:bodyPr/>
          <a:lstStyle/>
          <a:p>
            <a:r>
              <a:rPr lang="de-DE"/>
              <a:t>Berufswahlvorbereitung in der 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536071"/>
            <a:ext cx="8382000" cy="4141713"/>
          </a:xfrm>
        </p:spPr>
        <p:txBody>
          <a:bodyPr/>
          <a:lstStyle/>
          <a:p>
            <a:r>
              <a:rPr lang="de-DE" sz="1800" b="1"/>
              <a:t>Schritt 1:</a:t>
            </a:r>
            <a:r>
              <a:rPr lang="de-DE" sz="1800"/>
              <a:t> Ich lerne meine Interessen und Stärken kennen. </a:t>
            </a:r>
          </a:p>
          <a:p>
            <a:r>
              <a:rPr lang="de-DE" sz="1800" b="1"/>
              <a:t>Schritt 2:</a:t>
            </a:r>
            <a:r>
              <a:rPr lang="de-DE" sz="1800"/>
              <a:t> Ich lerne die Berufs- und Ausbildungswelt kennen. </a:t>
            </a:r>
          </a:p>
          <a:p>
            <a:r>
              <a:rPr lang="de-DE" sz="1800" b="1"/>
              <a:t>Schritt 3:</a:t>
            </a:r>
            <a:r>
              <a:rPr lang="de-DE" sz="1800"/>
              <a:t> Ich vergleiche meine Stärken mit den Anforderungen der Berufe und Ausbildungen, die mich interessieren. </a:t>
            </a:r>
          </a:p>
          <a:p>
            <a:r>
              <a:rPr lang="de-DE" sz="1800" b="1"/>
              <a:t>Schritt 4:</a:t>
            </a:r>
            <a:r>
              <a:rPr lang="de-DE" sz="1800"/>
              <a:t> Ich schaue mir die interessanten Berufe in einer Schnupperlehre genauer an. </a:t>
            </a:r>
          </a:p>
          <a:p>
            <a:r>
              <a:rPr lang="de-DE" sz="1800" b="1"/>
              <a:t>Schritt 5:</a:t>
            </a:r>
            <a:r>
              <a:rPr lang="de-DE" sz="1800"/>
              <a:t> Ich überprüfe die möglichen Berufe oder Schulen und entscheide mich. </a:t>
            </a:r>
          </a:p>
          <a:p>
            <a:r>
              <a:rPr lang="de-DE" sz="1800" b="1"/>
              <a:t>Schritt 6:</a:t>
            </a:r>
            <a:r>
              <a:rPr lang="de-DE" sz="1800"/>
              <a:t> Ich setze meine Entscheidung um, suche eine Lehrstelle oder melde mich bei einer Schule an. </a:t>
            </a:r>
          </a:p>
          <a:p>
            <a:r>
              <a:rPr lang="de-DE" sz="1800" b="1"/>
              <a:t>Schritt 7:</a:t>
            </a:r>
            <a:r>
              <a:rPr lang="de-DE" sz="1800"/>
              <a:t> Ich bereite mich auf die Lehre oder die Mittelschule vor oder ich kläre ein Brückenangebot ab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700DC4B3-905C-4A94-8C84-FD87AFA7AA5E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6F30AE6-A6CE-4A42-B970-AB7DF6D00C36}" type="datetime4">
              <a:rPr lang="de-CH" smtClean="0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</p:spTree>
    <p:extLst>
      <p:ext uri="{BB962C8B-B14F-4D97-AF65-F5344CB8AC3E}">
        <p14:creationId xmlns:p14="http://schemas.microsoft.com/office/powerpoint/2010/main" val="1076039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CH"/>
              <a:t>Seite </a:t>
            </a:r>
            <a:fld id="{839C7F53-9149-4534-8A9A-53CE4F1AD812}" type="slidenum">
              <a:rPr lang="de-CH"/>
              <a:pPr/>
              <a:t>9</a:t>
            </a:fld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80B229D-C09F-47FC-92A9-DB08B0D3BEEC}" type="datetime4">
              <a:rPr lang="de-CH"/>
              <a:pPr/>
              <a:t>30. August 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Thema</a:t>
            </a:r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Kooperation Familie, Schule und Berufsberatung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14538"/>
            <a:ext cx="8512175" cy="3700462"/>
          </a:xfrm>
        </p:spPr>
        <p:txBody>
          <a:bodyPr/>
          <a:lstStyle/>
          <a:p>
            <a:pPr>
              <a:buFontTx/>
              <a:buChar char="-"/>
            </a:pPr>
            <a:r>
              <a:rPr lang="de-CH"/>
              <a:t>Gemeinsame Lösung für den </a:t>
            </a:r>
            <a:r>
              <a:rPr lang="de-CH" b="1"/>
              <a:t>Anschluss</a:t>
            </a:r>
            <a:r>
              <a:rPr lang="de-CH"/>
              <a:t> an die obligatorische Schulzeit.</a:t>
            </a:r>
          </a:p>
          <a:p>
            <a:pPr>
              <a:buFontTx/>
              <a:buChar char="-"/>
            </a:pPr>
            <a:r>
              <a:rPr lang="de-CH"/>
              <a:t>Verbindliche </a:t>
            </a:r>
            <a:r>
              <a:rPr lang="de-CH" b="1"/>
              <a:t>Zusammenarbeit</a:t>
            </a:r>
            <a:r>
              <a:rPr lang="de-CH"/>
              <a:t> zwischen Schule und Berufsberatung.</a:t>
            </a:r>
          </a:p>
          <a:p>
            <a:pPr>
              <a:buFontTx/>
              <a:buChar char="-"/>
            </a:pPr>
            <a:r>
              <a:rPr lang="de-CH"/>
              <a:t>Lehrpersonen und Berufsberatende unterstützen in der Berufs- und Ausbildungswahl sowie bei der </a:t>
            </a:r>
            <a:r>
              <a:rPr lang="de-CH" b="1"/>
              <a:t>Lehrstellensuche</a:t>
            </a:r>
            <a:r>
              <a:rPr lang="de-CH"/>
              <a:t>.</a:t>
            </a:r>
          </a:p>
          <a:p>
            <a:pPr>
              <a:buFontTx/>
              <a:buChar char="-"/>
            </a:pPr>
            <a:r>
              <a:rPr lang="de-CH"/>
              <a:t>Ab Herbst der 2. Sek: </a:t>
            </a:r>
            <a:r>
              <a:rPr lang="de-CH" b="1"/>
              <a:t>Schulhaussprechstunden</a:t>
            </a:r>
            <a:r>
              <a:rPr lang="de-CH"/>
              <a:t> und </a:t>
            </a:r>
            <a:r>
              <a:rPr lang="de-CH" b="1"/>
              <a:t>Beratungs-gespräche</a:t>
            </a:r>
            <a:r>
              <a:rPr lang="de-CH"/>
              <a:t> im Berufsinformationszentrum (</a:t>
            </a:r>
            <a:r>
              <a:rPr lang="de-CH" err="1"/>
              <a:t>biz</a:t>
            </a:r>
            <a:r>
              <a:rPr lang="de-CH"/>
              <a:t>).</a:t>
            </a:r>
          </a:p>
          <a:p>
            <a:pPr>
              <a:buFontTx/>
              <a:buChar char="-"/>
            </a:pPr>
            <a:r>
              <a:rPr lang="de-CH" b="1"/>
              <a:t>Veranstaltungen</a:t>
            </a:r>
            <a:r>
              <a:rPr lang="de-CH"/>
              <a:t> der Berufsberatung für Jugendliche, Eltern und Lehrpersonen zu Ausbildung und Beruf, Bildungssystem und Lehrstellensuche.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SA_sw_farbe">
  <a:themeElements>
    <a:clrScheme name="VSA_sw_farb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3FF"/>
      </a:accent1>
      <a:accent2>
        <a:srgbClr val="80FF00"/>
      </a:accent2>
      <a:accent3>
        <a:srgbClr val="FFFFFF"/>
      </a:accent3>
      <a:accent4>
        <a:srgbClr val="000000"/>
      </a:accent4>
      <a:accent5>
        <a:srgbClr val="AAD6FF"/>
      </a:accent5>
      <a:accent6>
        <a:srgbClr val="73E700"/>
      </a:accent6>
      <a:hlink>
        <a:srgbClr val="FF0099"/>
      </a:hlink>
      <a:folHlink>
        <a:srgbClr val="FFB300"/>
      </a:folHlink>
    </a:clrScheme>
    <a:fontScheme name="VSA_sw_far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VSA_sw_farb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B3FF"/>
        </a:accent1>
        <a:accent2>
          <a:srgbClr val="80FF00"/>
        </a:accent2>
        <a:accent3>
          <a:srgbClr val="FFFFFF"/>
        </a:accent3>
        <a:accent4>
          <a:srgbClr val="000000"/>
        </a:accent4>
        <a:accent5>
          <a:srgbClr val="AAD6FF"/>
        </a:accent5>
        <a:accent6>
          <a:srgbClr val="73E700"/>
        </a:accent6>
        <a:hlink>
          <a:srgbClr val="FF0099"/>
        </a:hlink>
        <a:folHlink>
          <a:srgbClr val="FFB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_sw_farb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4C99"/>
        </a:accent1>
        <a:accent2>
          <a:srgbClr val="199900"/>
        </a:accent2>
        <a:accent3>
          <a:srgbClr val="FFFFFF"/>
        </a:accent3>
        <a:accent4>
          <a:srgbClr val="000000"/>
        </a:accent4>
        <a:accent5>
          <a:srgbClr val="AAB2CA"/>
        </a:accent5>
        <a:accent6>
          <a:srgbClr val="168A00"/>
        </a:accent6>
        <a:hlink>
          <a:srgbClr val="990033"/>
        </a:hlink>
        <a:folHlink>
          <a:srgbClr val="994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_sw_farb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D9FF"/>
        </a:accent1>
        <a:accent2>
          <a:srgbClr val="C0FF80"/>
        </a:accent2>
        <a:accent3>
          <a:srgbClr val="FFFFFF"/>
        </a:accent3>
        <a:accent4>
          <a:srgbClr val="000000"/>
        </a:accent4>
        <a:accent5>
          <a:srgbClr val="C0E9FF"/>
        </a:accent5>
        <a:accent6>
          <a:srgbClr val="AEE773"/>
        </a:accent6>
        <a:hlink>
          <a:srgbClr val="FF80CC"/>
        </a:hlink>
        <a:folHlink>
          <a:srgbClr val="FFD9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C07BDC44A64B43854DC426064E9CC4" ma:contentTypeVersion="4" ma:contentTypeDescription="Ein neues Dokument erstellen." ma:contentTypeScope="" ma:versionID="1410795b0dbdf2900b4abe6f66842b1b">
  <xsd:schema xmlns:xsd="http://www.w3.org/2001/XMLSchema" xmlns:xs="http://www.w3.org/2001/XMLSchema" xmlns:p="http://schemas.microsoft.com/office/2006/metadata/properties" xmlns:ns2="36ab7f9a-d2f7-49fa-a125-033388a59004" xmlns:ns3="8662eabc-6e1f-4ce1-b193-43b49b1ca21e" targetNamespace="http://schemas.microsoft.com/office/2006/metadata/properties" ma:root="true" ma:fieldsID="27bbc5a5e56ec4b281a45a4199330ba6" ns2:_="" ns3:_="">
    <xsd:import namespace="36ab7f9a-d2f7-49fa-a125-033388a59004"/>
    <xsd:import namespace="8662eabc-6e1f-4ce1-b193-43b49b1ca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ab7f9a-d2f7-49fa-a125-033388a59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2eabc-6e1f-4ce1-b193-43b49b1ca21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79816C-924B-4706-BB5A-650DEE402408}">
  <ds:schemaRefs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8662eabc-6e1f-4ce1-b193-43b49b1ca21e"/>
    <ds:schemaRef ds:uri="36ab7f9a-d2f7-49fa-a125-033388a5900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FEF64CE-B1C5-456C-AA2C-19969FC305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ab7f9a-d2f7-49fa-a125-033388a59004"/>
    <ds:schemaRef ds:uri="8662eabc-6e1f-4ce1-b193-43b49b1ca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6632B3-9A06-46C0-9563-12584924DE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1655</Words>
  <Application>Microsoft Office PowerPoint</Application>
  <PresentationFormat>Bildschirmpräsentation (4:3)</PresentationFormat>
  <Paragraphs>511</Paragraphs>
  <Slides>50</Slides>
  <Notes>50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50</vt:i4>
      </vt:variant>
    </vt:vector>
  </HeadingPairs>
  <TitlesOfParts>
    <vt:vector size="53" baseType="lpstr">
      <vt:lpstr>VSA_sw_farbe</vt:lpstr>
      <vt:lpstr>Acrobat Document</vt:lpstr>
      <vt:lpstr>AcroExch.Document.7</vt:lpstr>
      <vt:lpstr>Elterninformation zum 9. Schuljahr</vt:lpstr>
      <vt:lpstr>«Neugestaltung  3. Sek»</vt:lpstr>
      <vt:lpstr>Kernelemente des 9. Schuljahr</vt:lpstr>
      <vt:lpstr>Programm des heutigen Abend</vt:lpstr>
      <vt:lpstr>Kernelemente des 9. Schuljahr</vt:lpstr>
      <vt:lpstr>Schule – Berufsberatung Kooperation Familie, Schule und Berufsberatung</vt:lpstr>
      <vt:lpstr>Kantonaler Rahmenplan «Zusammenarbeit Schule – Berufsberatung» (Bildungsratsbeschluss 2004)</vt:lpstr>
      <vt:lpstr>Berufswahlvorbereitung in der Schule</vt:lpstr>
      <vt:lpstr>Kooperation Familie, Schule und Berufsberatung</vt:lpstr>
      <vt:lpstr>Kooperation Familie, Schule und Berufsberatung</vt:lpstr>
      <vt:lpstr>Die nächsten Schritte</vt:lpstr>
      <vt:lpstr>PowerPoint-Präsentation</vt:lpstr>
      <vt:lpstr>Kernelemente des 9. Schuljahr</vt:lpstr>
      <vt:lpstr>Stellwerktest Schultypenunabhängiges Leistungsprofil</vt:lpstr>
      <vt:lpstr>Stellwerk – ein Baustein der «Neugestaltung 3. Sek» </vt:lpstr>
      <vt:lpstr>Was ist Stellwerk? </vt:lpstr>
      <vt:lpstr>Was ist Stellwerk?</vt:lpstr>
      <vt:lpstr>Referenzrahmen</vt:lpstr>
      <vt:lpstr>Funktionsweise</vt:lpstr>
      <vt:lpstr>Leistungsprofil  </vt:lpstr>
      <vt:lpstr>Testergebnisse interpretieren</vt:lpstr>
      <vt:lpstr>Weitere Informationen unter: www.stellwerk-check.ch </vt:lpstr>
      <vt:lpstr>PowerPoint-Präsentation</vt:lpstr>
      <vt:lpstr>Kernelemente des 9. Schuljahr</vt:lpstr>
      <vt:lpstr>Standortgespräch Potenziale erkennen, Ziele vereinbaren</vt:lpstr>
      <vt:lpstr>Gemeinsames Standortgespräch</vt:lpstr>
      <vt:lpstr>Dossierunterlagen für Standortgespräch</vt:lpstr>
      <vt:lpstr>Dossierunterlagen für Standortgespräch</vt:lpstr>
      <vt:lpstr>Dossierunterlagen für Standortgespräch</vt:lpstr>
      <vt:lpstr>Dossier Standortgespräch  (Gewichtung nach Bedarf)</vt:lpstr>
      <vt:lpstr>PowerPoint-Präsentation</vt:lpstr>
      <vt:lpstr>Kernelemente des 9. Schuljahr</vt:lpstr>
      <vt:lpstr>Individuelle Profilierung - Stundenplan    Stärken ausbauen, Lücken schliessen</vt:lpstr>
      <vt:lpstr>Wahlfachsystem (Auszug Lehrplan)</vt:lpstr>
      <vt:lpstr>Der Wahlbereich als zusätzliches Förderangebot</vt:lpstr>
      <vt:lpstr>Atelierunterricht/ Lernpass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Kernelemente des 9. Schuljahr</vt:lpstr>
      <vt:lpstr>Projektarbeit Überfachliche Kompetenzen stärken</vt:lpstr>
      <vt:lpstr>Projekt- und Abschlussarbeit</vt:lpstr>
      <vt:lpstr>Projektunterricht</vt:lpstr>
      <vt:lpstr>Abschlussarbeit</vt:lpstr>
      <vt:lpstr>Google: Projektarbeit Oberstufe - Bilder</vt:lpstr>
      <vt:lpstr>PowerPoint-Präsentation</vt:lpstr>
      <vt:lpstr>Herzlichen Dank für Ihre Aufmerksamkeit!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Elterninformation Neugestaltung 3. Sek</dc:title>
  <cp:lastModifiedBy>Tenzin Stalder</cp:lastModifiedBy>
  <cp:revision>13</cp:revision>
  <cp:lastPrinted>2017-08-30T14:55:15Z</cp:lastPrinted>
  <dcterms:modified xsi:type="dcterms:W3CDTF">2017-08-30T14:55:16Z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0x01010099C07BDC44A64B43854DC426064E9CC4</vt:lpwstr>
  </property>
</Properties>
</file>