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44"/>
  </p:notesMasterIdLst>
  <p:handoutMasterIdLst>
    <p:handoutMasterId r:id="rId45"/>
  </p:handoutMasterIdLst>
  <p:sldIdLst>
    <p:sldId id="421" r:id="rId2"/>
    <p:sldId id="422" r:id="rId3"/>
    <p:sldId id="423" r:id="rId4"/>
    <p:sldId id="424" r:id="rId5"/>
    <p:sldId id="433" r:id="rId6"/>
    <p:sldId id="434" r:id="rId7"/>
    <p:sldId id="435" r:id="rId8"/>
    <p:sldId id="436" r:id="rId9"/>
    <p:sldId id="437" r:id="rId10"/>
    <p:sldId id="438" r:id="rId11"/>
    <p:sldId id="439" r:id="rId12"/>
    <p:sldId id="403" r:id="rId13"/>
    <p:sldId id="389" r:id="rId14"/>
    <p:sldId id="392" r:id="rId15"/>
    <p:sldId id="419" r:id="rId16"/>
    <p:sldId id="395" r:id="rId17"/>
    <p:sldId id="393" r:id="rId18"/>
    <p:sldId id="394" r:id="rId19"/>
    <p:sldId id="404" r:id="rId20"/>
    <p:sldId id="396" r:id="rId21"/>
    <p:sldId id="397" r:id="rId22"/>
    <p:sldId id="398" r:id="rId23"/>
    <p:sldId id="399" r:id="rId24"/>
    <p:sldId id="405" r:id="rId25"/>
    <p:sldId id="440" r:id="rId26"/>
    <p:sldId id="441" r:id="rId27"/>
    <p:sldId id="442" r:id="rId28"/>
    <p:sldId id="432" r:id="rId29"/>
    <p:sldId id="408" r:id="rId30"/>
    <p:sldId id="426" r:id="rId31"/>
    <p:sldId id="427" r:id="rId32"/>
    <p:sldId id="428" r:id="rId33"/>
    <p:sldId id="429" r:id="rId34"/>
    <p:sldId id="430" r:id="rId35"/>
    <p:sldId id="431" r:id="rId36"/>
    <p:sldId id="406" r:id="rId37"/>
    <p:sldId id="376" r:id="rId38"/>
    <p:sldId id="378" r:id="rId39"/>
    <p:sldId id="377" r:id="rId40"/>
    <p:sldId id="379" r:id="rId41"/>
    <p:sldId id="387" r:id="rId42"/>
    <p:sldId id="388" r:id="rId43"/>
  </p:sldIdLst>
  <p:sldSz cx="9144000" cy="6858000" type="screen4x3"/>
  <p:notesSz cx="6740525" cy="98679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80"/>
    <a:srgbClr val="FF80CC"/>
    <a:srgbClr val="C0FF80"/>
    <a:srgbClr val="80D9FF"/>
    <a:srgbClr val="994C00"/>
    <a:srgbClr val="0066FF"/>
    <a:srgbClr val="F3F68A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5382" autoAdjust="0"/>
  </p:normalViewPr>
  <p:slideViewPr>
    <p:cSldViewPr>
      <p:cViewPr>
        <p:scale>
          <a:sx n="75" d="100"/>
          <a:sy n="75" d="100"/>
        </p:scale>
        <p:origin x="-2076" y="-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252" y="-96"/>
      </p:cViewPr>
      <p:guideLst>
        <p:guide orient="horz" pos="3108"/>
        <p:guide pos="21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21419" cy="49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9" tIns="45390" rIns="90779" bIns="4539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 dirty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534" y="1"/>
            <a:ext cx="2921419" cy="49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9" tIns="45390" rIns="90779" bIns="4539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 dirty="0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372613"/>
            <a:ext cx="2921419" cy="49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9" tIns="45390" rIns="90779" bIns="4539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 dirty="0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534" y="9372613"/>
            <a:ext cx="2921419" cy="49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9" tIns="45390" rIns="90779" bIns="4539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D3B912-8FA7-4CF5-990A-54641F7C806B}" type="slidenum">
              <a:rPr lang="de-CH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67766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21419" cy="49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9" tIns="45390" rIns="90779" bIns="4539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108" y="1"/>
            <a:ext cx="2921418" cy="49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9" tIns="45390" rIns="90779" bIns="4539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9264" y="4687885"/>
            <a:ext cx="4942002" cy="444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9" tIns="45390" rIns="90779" bIns="453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374191"/>
            <a:ext cx="2921419" cy="49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9" tIns="45390" rIns="90779" bIns="4539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108" y="9374191"/>
            <a:ext cx="2921418" cy="49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9" tIns="45390" rIns="90779" bIns="4539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8512A1-4057-499A-8C17-343683477D47}" type="slidenum">
              <a:rPr lang="de-CH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19332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975090-62F4-4616-8463-21BE3DD89206}" type="slidenum">
              <a:rPr lang="de-CH"/>
              <a:pPr/>
              <a:t>1</a:t>
            </a:fld>
            <a:endParaRPr lang="de-CH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482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0565DF-50A7-4ECC-8043-649644855C29}" type="slidenum">
              <a:rPr lang="de-CH"/>
              <a:pPr/>
              <a:t>12</a:t>
            </a:fld>
            <a:endParaRPr lang="de-CH"/>
          </a:p>
        </p:txBody>
      </p:sp>
      <p:sp>
        <p:nvSpPr>
          <p:cNvPr id="276482" name="Rectangle 7"/>
          <p:cNvSpPr txBox="1">
            <a:spLocks noGrp="1" noChangeArrowheads="1"/>
          </p:cNvSpPr>
          <p:nvPr/>
        </p:nvSpPr>
        <p:spPr bwMode="auto">
          <a:xfrm>
            <a:off x="3819108" y="9375768"/>
            <a:ext cx="2921418" cy="49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81" tIns="47440" rIns="94881" bIns="47440" anchor="b"/>
          <a:lstStyle/>
          <a:p>
            <a:pPr algn="r" defTabSz="948767"/>
            <a:fld id="{9ECB63A9-C548-49ED-BE7E-D43D9F9BEFC8}" type="slidenum">
              <a:rPr lang="de-CH" sz="1300"/>
              <a:pPr algn="r" defTabSz="948767"/>
              <a:t>12</a:t>
            </a:fld>
            <a:endParaRPr lang="de-CH" sz="1300" dirty="0"/>
          </a:p>
        </p:txBody>
      </p:sp>
      <p:sp>
        <p:nvSpPr>
          <p:cNvPr id="276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41363"/>
            <a:ext cx="4929187" cy="3698875"/>
          </a:xfrm>
          <a:ln/>
        </p:spPr>
      </p:sp>
      <p:sp>
        <p:nvSpPr>
          <p:cNvPr id="276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687" y="4686307"/>
            <a:ext cx="4945152" cy="4440239"/>
          </a:xfrm>
        </p:spPr>
        <p:txBody>
          <a:bodyPr lIns="94881" tIns="47440" rIns="94881" bIns="47440"/>
          <a:lstStyle/>
          <a:p>
            <a:r>
              <a:rPr lang="de-DE" dirty="0"/>
              <a:t>5 </a:t>
            </a:r>
            <a:r>
              <a:rPr lang="de-DE" dirty="0" err="1"/>
              <a:t>Massnahmen</a:t>
            </a:r>
            <a:r>
              <a:rPr lang="de-DE" dirty="0"/>
              <a:t> im Überblick 2. und 3. Sek …</a:t>
            </a:r>
          </a:p>
          <a:p>
            <a:r>
              <a:rPr lang="de-DE" dirty="0"/>
              <a:t>Schule-BB engere Zusammenarbeit, Schulhaussprechstunde etc.</a:t>
            </a:r>
          </a:p>
          <a:p>
            <a:r>
              <a:rPr lang="de-DE" dirty="0"/>
              <a:t>Verbindlicher Rahmenplan,</a:t>
            </a:r>
          </a:p>
          <a:p>
            <a:r>
              <a:rPr lang="de-DE" dirty="0"/>
              <a:t>Leistungstest, vergleichbar, schultypenunabhängig, ergänzend zu </a:t>
            </a:r>
            <a:r>
              <a:rPr lang="de-DE" dirty="0" err="1"/>
              <a:t>zeugnisnoten</a:t>
            </a:r>
            <a:r>
              <a:rPr lang="de-DE" dirty="0"/>
              <a:t>, </a:t>
            </a:r>
          </a:p>
          <a:p>
            <a:r>
              <a:rPr lang="de-DE" dirty="0"/>
              <a:t>Gemeinsames </a:t>
            </a:r>
            <a:r>
              <a:rPr lang="de-DE" dirty="0" err="1"/>
              <a:t>standortgespräch</a:t>
            </a:r>
            <a:endParaRPr lang="de-DE" dirty="0"/>
          </a:p>
          <a:p>
            <a:r>
              <a:rPr lang="de-DE" dirty="0"/>
              <a:t>..</a:t>
            </a:r>
          </a:p>
          <a:p>
            <a:r>
              <a:rPr lang="de-DE" dirty="0"/>
              <a:t>..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682817-A722-488B-9F3E-39A1A769A5BD}" type="slidenum">
              <a:rPr lang="de-CH"/>
              <a:pPr/>
              <a:t>13</a:t>
            </a:fld>
            <a:endParaRPr lang="de-CH"/>
          </a:p>
        </p:txBody>
      </p:sp>
      <p:sp>
        <p:nvSpPr>
          <p:cNvPr id="194562" name="Rectangle 7"/>
          <p:cNvSpPr txBox="1">
            <a:spLocks noGrp="1" noChangeArrowheads="1"/>
          </p:cNvSpPr>
          <p:nvPr/>
        </p:nvSpPr>
        <p:spPr bwMode="auto">
          <a:xfrm>
            <a:off x="3819108" y="9374191"/>
            <a:ext cx="2921418" cy="49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79" tIns="45390" rIns="90779" bIns="45390" anchor="b"/>
          <a:lstStyle/>
          <a:p>
            <a:pPr algn="r"/>
            <a:fld id="{270EB099-62CD-4CEC-A62B-7814E77840C0}" type="slidenum">
              <a:rPr lang="de-CH" sz="1200"/>
              <a:pPr algn="r"/>
              <a:t>13</a:t>
            </a:fld>
            <a:endParaRPr lang="de-CH" sz="1200" dirty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54275A-AD82-40EA-AB85-A7FFDD686D8F}" type="slidenum">
              <a:rPr lang="de-CH"/>
              <a:pPr/>
              <a:t>14</a:t>
            </a:fld>
            <a:endParaRPr lang="de-CH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C4CCE5-80E8-48E0-89F8-D50F69769296}" type="slidenum">
              <a:rPr lang="de-CH"/>
              <a:pPr/>
              <a:t>16</a:t>
            </a:fld>
            <a:endParaRPr lang="de-CH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3626FD-B570-46D0-89DF-73D9C6CFB49D}" type="slidenum">
              <a:rPr lang="de-CH"/>
              <a:pPr/>
              <a:t>17</a:t>
            </a:fld>
            <a:endParaRPr lang="de-CH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1D4F2A-A5AD-4BF8-87E2-2B03BE4030D9}" type="slidenum">
              <a:rPr lang="de-CH"/>
              <a:pPr/>
              <a:t>18</a:t>
            </a:fld>
            <a:endParaRPr lang="de-CH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A45A8-EB14-4A17-BDAD-9FC65D3B4E16}" type="slidenum">
              <a:rPr lang="de-CH"/>
              <a:pPr/>
              <a:t>19</a:t>
            </a:fld>
            <a:endParaRPr lang="de-CH"/>
          </a:p>
        </p:txBody>
      </p:sp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19108" y="9375768"/>
            <a:ext cx="2921418" cy="49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81" tIns="47440" rIns="94881" bIns="47440" anchor="b"/>
          <a:lstStyle/>
          <a:p>
            <a:pPr algn="r" defTabSz="948767"/>
            <a:fld id="{4DA61877-C8C4-4E83-BC53-C7D5F08DD492}" type="slidenum">
              <a:rPr lang="de-CH" sz="1300"/>
              <a:pPr algn="r" defTabSz="948767"/>
              <a:t>19</a:t>
            </a:fld>
            <a:endParaRPr lang="de-CH" sz="1300" dirty="0"/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41363"/>
            <a:ext cx="4929187" cy="3698875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687" y="4686307"/>
            <a:ext cx="4945152" cy="4440239"/>
          </a:xfrm>
        </p:spPr>
        <p:txBody>
          <a:bodyPr lIns="94881" tIns="47440" rIns="94881" bIns="47440"/>
          <a:lstStyle/>
          <a:p>
            <a:r>
              <a:rPr lang="de-DE"/>
              <a:t>5 Massnahmen im Überblick 2. und 3. Sek …</a:t>
            </a:r>
          </a:p>
          <a:p>
            <a:r>
              <a:rPr lang="de-DE"/>
              <a:t>Schule-BB engere Zusammenarbeit, Schulhaussprechstunde etc.</a:t>
            </a:r>
          </a:p>
          <a:p>
            <a:r>
              <a:rPr lang="de-DE"/>
              <a:t>Verbindlicher Rahmenplan,</a:t>
            </a:r>
          </a:p>
          <a:p>
            <a:r>
              <a:rPr lang="de-DE"/>
              <a:t>Leistungstest, vergleichbar, schultypenunabhängig, ergänzend zu zeugnisnoten, </a:t>
            </a:r>
          </a:p>
          <a:p>
            <a:r>
              <a:rPr lang="de-DE"/>
              <a:t>Gemeinsames standortgespräch</a:t>
            </a:r>
          </a:p>
          <a:p>
            <a:r>
              <a:rPr lang="de-DE"/>
              <a:t>..</a:t>
            </a:r>
          </a:p>
          <a:p>
            <a:r>
              <a:rPr lang="de-DE"/>
              <a:t>..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A186A4-1ED9-484B-AAF6-EF3B0FD02827}" type="slidenum">
              <a:rPr lang="de-CH"/>
              <a:pPr/>
              <a:t>20</a:t>
            </a:fld>
            <a:endParaRPr lang="de-CH"/>
          </a:p>
        </p:txBody>
      </p:sp>
      <p:sp>
        <p:nvSpPr>
          <p:cNvPr id="197634" name="Rectangle 7"/>
          <p:cNvSpPr txBox="1">
            <a:spLocks noGrp="1" noChangeArrowheads="1"/>
          </p:cNvSpPr>
          <p:nvPr/>
        </p:nvSpPr>
        <p:spPr bwMode="auto">
          <a:xfrm>
            <a:off x="3819108" y="9374191"/>
            <a:ext cx="2921418" cy="49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79" tIns="45390" rIns="90779" bIns="45390" anchor="b"/>
          <a:lstStyle/>
          <a:p>
            <a:pPr algn="r"/>
            <a:fld id="{8899A16C-E998-4467-9497-CF10D7A7A8A3}" type="slidenum">
              <a:rPr lang="de-CH" sz="1200"/>
              <a:pPr algn="r"/>
              <a:t>20</a:t>
            </a:fld>
            <a:endParaRPr lang="de-CH" sz="1200" dirty="0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390E1C-7A2D-44B3-B5A5-822B4881B95F}" type="slidenum">
              <a:rPr lang="de-CH"/>
              <a:pPr/>
              <a:t>21</a:t>
            </a:fld>
            <a:endParaRPr lang="de-CH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384BB1-5F57-4640-880E-42775F956B98}" type="slidenum">
              <a:rPr lang="de-CH"/>
              <a:pPr/>
              <a:t>22</a:t>
            </a:fld>
            <a:endParaRPr lang="de-CH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04BD6B-CBFA-4B77-B0A2-2D4BF5099592}" type="slidenum">
              <a:rPr lang="de-CH"/>
              <a:pPr/>
              <a:t>2</a:t>
            </a:fld>
            <a:endParaRPr lang="de-CH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42438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C73278-5E0A-47FB-A7E1-27FA9DD0F35D}" type="slidenum">
              <a:rPr lang="de-CH"/>
              <a:pPr/>
              <a:t>23</a:t>
            </a:fld>
            <a:endParaRPr lang="de-CH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264878-9398-48B8-81CB-CA353B985678}" type="slidenum">
              <a:rPr lang="de-CH"/>
              <a:pPr/>
              <a:t>24</a:t>
            </a:fld>
            <a:endParaRPr lang="de-CH"/>
          </a:p>
        </p:txBody>
      </p:sp>
      <p:sp>
        <p:nvSpPr>
          <p:cNvPr id="280578" name="Rectangle 7"/>
          <p:cNvSpPr txBox="1">
            <a:spLocks noGrp="1" noChangeArrowheads="1"/>
          </p:cNvSpPr>
          <p:nvPr/>
        </p:nvSpPr>
        <p:spPr bwMode="auto">
          <a:xfrm>
            <a:off x="3819108" y="9375768"/>
            <a:ext cx="2921418" cy="49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81" tIns="47440" rIns="94881" bIns="47440" anchor="b"/>
          <a:lstStyle/>
          <a:p>
            <a:pPr algn="r" defTabSz="948767"/>
            <a:fld id="{DE283E11-7E09-4846-8637-62A0F9A25E2F}" type="slidenum">
              <a:rPr lang="de-CH" sz="1300"/>
              <a:pPr algn="r" defTabSz="948767"/>
              <a:t>24</a:t>
            </a:fld>
            <a:endParaRPr lang="de-CH" sz="1300" dirty="0"/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41363"/>
            <a:ext cx="4929187" cy="3698875"/>
          </a:xfrm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687" y="4686307"/>
            <a:ext cx="4945152" cy="4440239"/>
          </a:xfrm>
        </p:spPr>
        <p:txBody>
          <a:bodyPr lIns="94881" tIns="47440" rIns="94881" bIns="47440"/>
          <a:lstStyle/>
          <a:p>
            <a:r>
              <a:rPr lang="de-DE"/>
              <a:t>5 Massnahmen im Überblick 2. und 3. Sek …</a:t>
            </a:r>
          </a:p>
          <a:p>
            <a:r>
              <a:rPr lang="de-DE"/>
              <a:t>Schule-BB engere Zusammenarbeit, Schulhaussprechstunde etc.</a:t>
            </a:r>
          </a:p>
          <a:p>
            <a:r>
              <a:rPr lang="de-DE"/>
              <a:t>Verbindlicher Rahmenplan,</a:t>
            </a:r>
          </a:p>
          <a:p>
            <a:r>
              <a:rPr lang="de-DE"/>
              <a:t>Leistungstest, vergleichbar, schultypenunabhängig, ergänzend zu zeugnisnoten, </a:t>
            </a:r>
          </a:p>
          <a:p>
            <a:r>
              <a:rPr lang="de-DE"/>
              <a:t>Gemeinsames standortgespräch</a:t>
            </a:r>
          </a:p>
          <a:p>
            <a:r>
              <a:rPr lang="de-DE"/>
              <a:t>..</a:t>
            </a:r>
          </a:p>
          <a:p>
            <a:r>
              <a:rPr lang="de-DE"/>
              <a:t>..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6A9364-1903-4E79-AA5B-C34CA2EE86EF}" type="slidenum">
              <a:rPr lang="de-CH"/>
              <a:pPr/>
              <a:t>25</a:t>
            </a:fld>
            <a:endParaRPr lang="de-CH" dirty="0"/>
          </a:p>
        </p:txBody>
      </p:sp>
      <p:sp>
        <p:nvSpPr>
          <p:cNvPr id="200706" name="Rectangle 7"/>
          <p:cNvSpPr txBox="1">
            <a:spLocks noGrp="1" noChangeArrowheads="1"/>
          </p:cNvSpPr>
          <p:nvPr/>
        </p:nvSpPr>
        <p:spPr bwMode="auto">
          <a:xfrm>
            <a:off x="3819108" y="9374191"/>
            <a:ext cx="2921418" cy="49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79" tIns="45390" rIns="90779" bIns="45390" anchor="b"/>
          <a:lstStyle/>
          <a:p>
            <a:pPr algn="r"/>
            <a:fld id="{6119BD67-AD90-481D-9B10-75A01D9D3BA9}" type="slidenum">
              <a:rPr lang="de-CH" sz="1200"/>
              <a:pPr algn="r"/>
              <a:t>25</a:t>
            </a:fld>
            <a:endParaRPr lang="de-CH" sz="1200" dirty="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50736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07F367-6BD8-44E1-B6FA-F75B3ECB9496}" type="slidenum">
              <a:rPr lang="de-CH"/>
              <a:pPr/>
              <a:t>26</a:t>
            </a:fld>
            <a:endParaRPr lang="de-CH" dirty="0"/>
          </a:p>
        </p:txBody>
      </p:sp>
      <p:sp>
        <p:nvSpPr>
          <p:cNvPr id="229378" name="Rectangle 7"/>
          <p:cNvSpPr txBox="1">
            <a:spLocks noGrp="1" noChangeArrowheads="1"/>
          </p:cNvSpPr>
          <p:nvPr/>
        </p:nvSpPr>
        <p:spPr bwMode="auto">
          <a:xfrm>
            <a:off x="3819108" y="9374191"/>
            <a:ext cx="2921418" cy="49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79" tIns="45390" rIns="90779" bIns="45390" anchor="b"/>
          <a:lstStyle/>
          <a:p>
            <a:pPr algn="r"/>
            <a:fld id="{94D48B7D-5475-44E3-A7C5-D6B276CC3C4C}" type="slidenum">
              <a:rPr lang="de-CH" sz="1200"/>
              <a:pPr algn="r"/>
              <a:t>26</a:t>
            </a:fld>
            <a:endParaRPr lang="de-CH" sz="1200" dirty="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47955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61C1FD-DF79-4A97-9AF6-7D58A5A0D574}" type="slidenum">
              <a:rPr lang="de-CH"/>
              <a:pPr/>
              <a:t>27</a:t>
            </a:fld>
            <a:endParaRPr lang="de-CH" dirty="0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83667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264878-9398-48B8-81CB-CA353B985678}" type="slidenum">
              <a:rPr lang="de-CH"/>
              <a:pPr/>
              <a:t>28</a:t>
            </a:fld>
            <a:endParaRPr lang="de-CH"/>
          </a:p>
        </p:txBody>
      </p:sp>
      <p:sp>
        <p:nvSpPr>
          <p:cNvPr id="280578" name="Rectangle 7"/>
          <p:cNvSpPr txBox="1">
            <a:spLocks noGrp="1" noChangeArrowheads="1"/>
          </p:cNvSpPr>
          <p:nvPr/>
        </p:nvSpPr>
        <p:spPr bwMode="auto">
          <a:xfrm>
            <a:off x="3819108" y="9375768"/>
            <a:ext cx="2921418" cy="49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81" tIns="47440" rIns="94881" bIns="47440" anchor="b"/>
          <a:lstStyle/>
          <a:p>
            <a:pPr algn="r" defTabSz="948767"/>
            <a:fld id="{DE283E11-7E09-4846-8637-62A0F9A25E2F}" type="slidenum">
              <a:rPr lang="de-CH" sz="1300"/>
              <a:pPr algn="r" defTabSz="948767"/>
              <a:t>28</a:t>
            </a:fld>
            <a:endParaRPr lang="de-CH" sz="1300" dirty="0"/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41363"/>
            <a:ext cx="4929187" cy="3698875"/>
          </a:xfrm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687" y="4686307"/>
            <a:ext cx="4945152" cy="4440239"/>
          </a:xfrm>
        </p:spPr>
        <p:txBody>
          <a:bodyPr lIns="94881" tIns="47440" rIns="94881" bIns="47440"/>
          <a:lstStyle/>
          <a:p>
            <a:r>
              <a:rPr lang="de-DE"/>
              <a:t>5 Massnahmen im Überblick 2. und 3. Sek …</a:t>
            </a:r>
          </a:p>
          <a:p>
            <a:r>
              <a:rPr lang="de-DE"/>
              <a:t>Schule-BB engere Zusammenarbeit, Schulhaussprechstunde etc.</a:t>
            </a:r>
          </a:p>
          <a:p>
            <a:r>
              <a:rPr lang="de-DE"/>
              <a:t>Verbindlicher Rahmenplan,</a:t>
            </a:r>
          </a:p>
          <a:p>
            <a:r>
              <a:rPr lang="de-DE"/>
              <a:t>Leistungstest, vergleichbar, schultypenunabhängig, ergänzend zu zeugnisnoten, </a:t>
            </a:r>
          </a:p>
          <a:p>
            <a:r>
              <a:rPr lang="de-DE"/>
              <a:t>Gemeinsames standortgespräch</a:t>
            </a:r>
          </a:p>
          <a:p>
            <a:r>
              <a:rPr lang="de-DE"/>
              <a:t>..</a:t>
            </a:r>
          </a:p>
          <a:p>
            <a:r>
              <a:rPr lang="de-DE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19433230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36F66-DA8C-4E14-BECC-4C8DA30E31CC}" type="slidenum">
              <a:rPr lang="de-CH"/>
              <a:pPr/>
              <a:t>29</a:t>
            </a:fld>
            <a:endParaRPr lang="de-CH" dirty="0"/>
          </a:p>
        </p:txBody>
      </p:sp>
      <p:sp>
        <p:nvSpPr>
          <p:cNvPr id="200706" name="Rectangle 7"/>
          <p:cNvSpPr txBox="1">
            <a:spLocks noGrp="1" noChangeArrowheads="1"/>
          </p:cNvSpPr>
          <p:nvPr/>
        </p:nvSpPr>
        <p:spPr bwMode="auto">
          <a:xfrm>
            <a:off x="3819108" y="9374191"/>
            <a:ext cx="2921418" cy="49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79" tIns="45390" rIns="90779" bIns="45390" anchor="b"/>
          <a:lstStyle/>
          <a:p>
            <a:pPr algn="r"/>
            <a:fld id="{65D1F872-49CC-454A-B417-5DC201F02362}" type="slidenum">
              <a:rPr lang="de-CH" sz="1200"/>
              <a:pPr algn="r"/>
              <a:t>29</a:t>
            </a:fld>
            <a:endParaRPr lang="de-CH" sz="1200" dirty="0"/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5ECC86-57D6-4A59-A311-80CAF63F0637}" type="slidenum">
              <a:rPr lang="de-CH"/>
              <a:pPr/>
              <a:t>30</a:t>
            </a:fld>
            <a:endParaRPr lang="de-CH" dirty="0"/>
          </a:p>
        </p:txBody>
      </p:sp>
      <p:sp>
        <p:nvSpPr>
          <p:cNvPr id="229378" name="Rectangle 7"/>
          <p:cNvSpPr txBox="1">
            <a:spLocks noGrp="1" noChangeArrowheads="1"/>
          </p:cNvSpPr>
          <p:nvPr/>
        </p:nvSpPr>
        <p:spPr bwMode="auto">
          <a:xfrm>
            <a:off x="3819108" y="9374191"/>
            <a:ext cx="2921418" cy="49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79" tIns="45390" rIns="90779" bIns="45390" anchor="b"/>
          <a:lstStyle/>
          <a:p>
            <a:pPr algn="r"/>
            <a:fld id="{16EC56A5-73E2-48C1-952E-F89B4F985710}" type="slidenum">
              <a:rPr lang="de-CH" sz="1200"/>
              <a:pPr algn="r"/>
              <a:t>30</a:t>
            </a:fld>
            <a:endParaRPr lang="de-CH" sz="1200" dirty="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31804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F386A-9D71-45C8-91AC-8B018186D4F9}" type="slidenum">
              <a:rPr lang="de-CH"/>
              <a:pPr/>
              <a:t>31</a:t>
            </a:fld>
            <a:endParaRPr lang="de-CH" dirty="0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7927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E3EC47-AC89-4B62-AB4A-2B1EADB1702A}" type="slidenum">
              <a:rPr lang="de-CH"/>
              <a:pPr/>
              <a:t>32</a:t>
            </a:fld>
            <a:endParaRPr lang="de-CH" dirty="0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5620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6F798D-6FFA-4B30-921D-832B9ECB143B}" type="slidenum">
              <a:rPr lang="de-CH"/>
              <a:pPr/>
              <a:t>3</a:t>
            </a:fld>
            <a:endParaRPr lang="de-CH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7014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AD663E-8F0E-422E-A1F8-0DD1AD5B9F00}" type="slidenum">
              <a:rPr lang="de-CH"/>
              <a:pPr/>
              <a:t>33</a:t>
            </a:fld>
            <a:endParaRPr lang="de-CH" dirty="0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60745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F24AEE-53A2-47F8-A862-0E62CB26380E}" type="slidenum">
              <a:rPr lang="de-CH"/>
              <a:pPr/>
              <a:t>34</a:t>
            </a:fld>
            <a:endParaRPr lang="de-CH" dirty="0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10274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512A1-4057-499A-8C17-343683477D47}" type="slidenum">
              <a:rPr lang="de-CH" smtClean="0">
                <a:solidFill>
                  <a:prstClr val="black"/>
                </a:solidFill>
              </a:rPr>
              <a:pPr/>
              <a:t>35</a:t>
            </a:fld>
            <a:endParaRPr lang="de-C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0155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F97F2A-F981-4779-B773-19A4E2191721}" type="slidenum">
              <a:rPr lang="de-CH"/>
              <a:pPr/>
              <a:t>36</a:t>
            </a:fld>
            <a:endParaRPr lang="de-CH" dirty="0"/>
          </a:p>
        </p:txBody>
      </p:sp>
      <p:sp>
        <p:nvSpPr>
          <p:cNvPr id="293890" name="Rectangle 7"/>
          <p:cNvSpPr txBox="1">
            <a:spLocks noGrp="1" noChangeArrowheads="1"/>
          </p:cNvSpPr>
          <p:nvPr/>
        </p:nvSpPr>
        <p:spPr bwMode="auto">
          <a:xfrm>
            <a:off x="3819108" y="9375768"/>
            <a:ext cx="2921418" cy="49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81" tIns="47440" rIns="94881" bIns="47440" anchor="b"/>
          <a:lstStyle/>
          <a:p>
            <a:pPr algn="r" defTabSz="948767"/>
            <a:fld id="{0FC4E1B3-0918-46DF-9F22-0B69F1F597E4}" type="slidenum">
              <a:rPr lang="de-CH" sz="1300"/>
              <a:pPr algn="r" defTabSz="948767"/>
              <a:t>36</a:t>
            </a:fld>
            <a:endParaRPr lang="de-CH" sz="1300" dirty="0"/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41363"/>
            <a:ext cx="4929187" cy="3698875"/>
          </a:xfrm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687" y="4686307"/>
            <a:ext cx="4945152" cy="4440239"/>
          </a:xfrm>
        </p:spPr>
        <p:txBody>
          <a:bodyPr lIns="94881" tIns="47440" rIns="94881" bIns="47440"/>
          <a:lstStyle/>
          <a:p>
            <a:r>
              <a:rPr lang="de-DE" dirty="0"/>
              <a:t>5 Massnahmen im Überblick 2. und 3. Sek …</a:t>
            </a:r>
          </a:p>
          <a:p>
            <a:r>
              <a:rPr lang="de-DE" dirty="0"/>
              <a:t>Schule-BB engere Zusammenarbeit, Schulhaussprechstunde etc.</a:t>
            </a:r>
          </a:p>
          <a:p>
            <a:r>
              <a:rPr lang="de-DE" dirty="0"/>
              <a:t>Verbindlicher Rahmenplan,</a:t>
            </a:r>
          </a:p>
          <a:p>
            <a:r>
              <a:rPr lang="de-DE" dirty="0"/>
              <a:t>Leistungstest, vergleichbar, schultypenunabhängig, ergänzend zu zeugnisnoten, </a:t>
            </a:r>
          </a:p>
          <a:p>
            <a:r>
              <a:rPr lang="de-DE" dirty="0"/>
              <a:t>Gemeinsames standortgespräch</a:t>
            </a:r>
          </a:p>
          <a:p>
            <a:r>
              <a:rPr lang="de-DE" dirty="0"/>
              <a:t>..</a:t>
            </a:r>
          </a:p>
          <a:p>
            <a:r>
              <a:rPr lang="de-DE" dirty="0"/>
              <a:t>..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FD0A6-7799-499F-B45F-BA1362FBF1E7}" type="slidenum">
              <a:rPr lang="de-CH"/>
              <a:pPr/>
              <a:t>37</a:t>
            </a:fld>
            <a:endParaRPr lang="de-CH" dirty="0"/>
          </a:p>
        </p:txBody>
      </p:sp>
      <p:sp>
        <p:nvSpPr>
          <p:cNvPr id="203778" name="Rectangle 7"/>
          <p:cNvSpPr txBox="1">
            <a:spLocks noGrp="1" noChangeArrowheads="1"/>
          </p:cNvSpPr>
          <p:nvPr/>
        </p:nvSpPr>
        <p:spPr bwMode="auto">
          <a:xfrm>
            <a:off x="3819108" y="9374191"/>
            <a:ext cx="2921418" cy="49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79" tIns="45390" rIns="90779" bIns="45390" anchor="b"/>
          <a:lstStyle/>
          <a:p>
            <a:pPr algn="r"/>
            <a:fld id="{4E3F397F-D5E3-43B8-AE4A-4AD6D8A505F8}" type="slidenum">
              <a:rPr lang="de-CH" sz="1200"/>
              <a:pPr algn="r"/>
              <a:t>37</a:t>
            </a:fld>
            <a:endParaRPr lang="de-CH" sz="1200" dirty="0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8894F-B78D-4A24-88CE-16F4E6C44888}" type="slidenum">
              <a:rPr lang="de-CH"/>
              <a:pPr/>
              <a:t>38</a:t>
            </a:fld>
            <a:endParaRPr lang="de-CH" dirty="0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C3525F-0B7D-4419-8E7E-04380C1528F5}" type="slidenum">
              <a:rPr lang="de-CH"/>
              <a:pPr/>
              <a:t>39</a:t>
            </a:fld>
            <a:endParaRPr lang="de-CH" dirty="0"/>
          </a:p>
        </p:txBody>
      </p:sp>
      <p:sp>
        <p:nvSpPr>
          <p:cNvPr id="234498" name="Rectangle 7"/>
          <p:cNvSpPr txBox="1">
            <a:spLocks noGrp="1" noChangeArrowheads="1"/>
          </p:cNvSpPr>
          <p:nvPr/>
        </p:nvSpPr>
        <p:spPr bwMode="auto">
          <a:xfrm>
            <a:off x="3819108" y="9374191"/>
            <a:ext cx="2921418" cy="49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79" tIns="45390" rIns="90779" bIns="45390" anchor="b"/>
          <a:lstStyle/>
          <a:p>
            <a:pPr algn="r"/>
            <a:fld id="{D97DC694-5F7C-4503-B5CA-B6DE53799586}" type="slidenum">
              <a:rPr lang="de-CH" sz="1200"/>
              <a:pPr algn="r"/>
              <a:t>39</a:t>
            </a:fld>
            <a:endParaRPr lang="de-CH" sz="1200" dirty="0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FF08C3-2532-43C1-8099-DF8AB3DDB516}" type="slidenum">
              <a:rPr lang="de-CH"/>
              <a:pPr/>
              <a:t>40</a:t>
            </a:fld>
            <a:endParaRPr lang="de-CH" dirty="0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5D570C-D7AE-4C77-8B2B-BBB6461FCB71}" type="slidenum">
              <a:rPr lang="de-CH"/>
              <a:pPr/>
              <a:t>41</a:t>
            </a:fld>
            <a:endParaRPr lang="de-CH" dirty="0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512A1-4057-499A-8C17-343683477D47}" type="slidenum">
              <a:rPr lang="de-CH" smtClean="0"/>
              <a:pPr/>
              <a:t>42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50980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04598E-10CD-4C4F-8833-04D5EE7DFAF2}" type="slidenum">
              <a:rPr lang="de-CH"/>
              <a:pPr/>
              <a:t>4</a:t>
            </a:fld>
            <a:endParaRPr lang="de-CH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e-DE" dirty="0">
                <a:latin typeface="Arial" charset="0"/>
              </a:rPr>
              <a:t>Diese Ziele werden mit der Neugestaltung 3. Sek angestrebt</a:t>
            </a:r>
          </a:p>
          <a:p>
            <a:pPr>
              <a:buFontTx/>
              <a:buChar char="•"/>
            </a:pPr>
            <a:r>
              <a:rPr lang="de-DE" dirty="0">
                <a:latin typeface="Arial" charset="0"/>
              </a:rPr>
              <a:t>Pilotiert an 16 unterschiedlichsten Sekundarschulen im Kanton seit 2005, auf Grund positiver Erfahrungen </a:t>
            </a:r>
            <a:r>
              <a:rPr lang="de-DE" dirty="0" smtClean="0">
                <a:latin typeface="Arial" charset="0"/>
              </a:rPr>
              <a:t>laufend </a:t>
            </a:r>
            <a:r>
              <a:rPr lang="de-DE" dirty="0" err="1">
                <a:latin typeface="Arial" charset="0"/>
              </a:rPr>
              <a:t>kantonalisiert</a:t>
            </a:r>
            <a:r>
              <a:rPr lang="de-DE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6309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933B26-2F43-4FC3-B389-752F4A57F5B5}" type="slidenum">
              <a:rPr lang="de-CH"/>
              <a:pPr/>
              <a:t>5</a:t>
            </a:fld>
            <a:endParaRPr lang="de-CH"/>
          </a:p>
        </p:txBody>
      </p:sp>
      <p:sp>
        <p:nvSpPr>
          <p:cNvPr id="189442" name="Rectangle 7"/>
          <p:cNvSpPr txBox="1">
            <a:spLocks noGrp="1" noChangeArrowheads="1"/>
          </p:cNvSpPr>
          <p:nvPr/>
        </p:nvSpPr>
        <p:spPr bwMode="auto">
          <a:xfrm>
            <a:off x="3819108" y="9375768"/>
            <a:ext cx="2921418" cy="49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81" tIns="47440" rIns="94881" bIns="47440" anchor="b"/>
          <a:lstStyle/>
          <a:p>
            <a:pPr algn="r" defTabSz="948767"/>
            <a:fld id="{1BBDF122-DBFA-4393-8325-BCE782EC73E4}" type="slidenum">
              <a:rPr lang="de-CH" sz="1300"/>
              <a:pPr algn="r" defTabSz="948767"/>
              <a:t>5</a:t>
            </a:fld>
            <a:endParaRPr lang="de-CH" sz="1300" dirty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41363"/>
            <a:ext cx="4929187" cy="3698875"/>
          </a:xfrm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687" y="4686307"/>
            <a:ext cx="4945152" cy="4440239"/>
          </a:xfrm>
        </p:spPr>
        <p:txBody>
          <a:bodyPr lIns="94881" tIns="47440" rIns="94881" bIns="47440"/>
          <a:lstStyle/>
          <a:p>
            <a:r>
              <a:rPr lang="de-DE"/>
              <a:t>5 Massnahmen im Überblick 2. und 3. Sek …</a:t>
            </a:r>
          </a:p>
          <a:p>
            <a:r>
              <a:rPr lang="de-DE"/>
              <a:t>Schule-BB engere Zusammenarbeit, Schulhaussprechstunde etc.</a:t>
            </a:r>
          </a:p>
          <a:p>
            <a:r>
              <a:rPr lang="de-DE"/>
              <a:t>Verbindlicher Rahmenplan,</a:t>
            </a:r>
          </a:p>
          <a:p>
            <a:r>
              <a:rPr lang="de-DE"/>
              <a:t>Leistungstest, vergleichbar, schultypenunabhängig, ergänzend zu zeugnisnoten, </a:t>
            </a:r>
          </a:p>
          <a:p>
            <a:r>
              <a:rPr lang="de-DE"/>
              <a:t>Gemeinsames standortgespräch</a:t>
            </a:r>
          </a:p>
          <a:p>
            <a:r>
              <a:rPr lang="de-DE"/>
              <a:t>..</a:t>
            </a:r>
          </a:p>
          <a:p>
            <a:r>
              <a:rPr lang="de-DE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1532784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BF8F6F-C40E-46B1-B1A4-6E0EA6D4BDA2}" type="slidenum">
              <a:rPr lang="de-CH"/>
              <a:pPr/>
              <a:t>6</a:t>
            </a:fld>
            <a:endParaRPr lang="de-CH"/>
          </a:p>
        </p:txBody>
      </p:sp>
      <p:sp>
        <p:nvSpPr>
          <p:cNvPr id="192514" name="Rectangle 7"/>
          <p:cNvSpPr txBox="1">
            <a:spLocks noGrp="1" noChangeArrowheads="1"/>
          </p:cNvSpPr>
          <p:nvPr/>
        </p:nvSpPr>
        <p:spPr bwMode="auto">
          <a:xfrm>
            <a:off x="3819108" y="9374191"/>
            <a:ext cx="2921418" cy="49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79" tIns="45390" rIns="90779" bIns="45390" anchor="b"/>
          <a:lstStyle/>
          <a:p>
            <a:pPr algn="r"/>
            <a:fld id="{098DB234-748B-452E-8E5A-65F6886B57A5}" type="slidenum">
              <a:rPr lang="de-CH" sz="1200"/>
              <a:pPr algn="r"/>
              <a:t>6</a:t>
            </a:fld>
            <a:endParaRPr lang="de-CH" sz="1200" dirty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144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89656D6-4EB1-4C80-B3D6-726D8DCE0C6D}" type="slidenum">
              <a:rPr lang="de-CH" smtClean="0"/>
              <a:pPr/>
              <a:t>7</a:t>
            </a:fld>
            <a:endParaRPr lang="de-CH" dirty="0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dirty="0" smtClean="0">
                <a:latin typeface="Arial" charset="0"/>
              </a:rPr>
              <a:t>Der kantonale Rahmenfahrplan bildet die Grundlage der Zusammenarbeit zwischen Schule und Bb und definiert die vorgesehenen Schritte.</a:t>
            </a:r>
          </a:p>
          <a:p>
            <a:pPr eaLnBrk="1" hangingPunct="1"/>
            <a:r>
              <a:rPr lang="de-DE" dirty="0" smtClean="0">
                <a:latin typeface="Arial" charset="0"/>
              </a:rPr>
              <a:t>Lokaler Gestaltungsspielraum </a:t>
            </a:r>
          </a:p>
        </p:txBody>
      </p:sp>
    </p:spTree>
    <p:extLst>
      <p:ext uri="{BB962C8B-B14F-4D97-AF65-F5344CB8AC3E}">
        <p14:creationId xmlns:p14="http://schemas.microsoft.com/office/powerpoint/2010/main" val="1657389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FE82DFD-7103-405E-BE2E-CFA06C1290AB}" type="slidenum">
              <a:rPr lang="de-CH" smtClean="0"/>
              <a:pPr/>
              <a:t>9</a:t>
            </a:fld>
            <a:endParaRPr lang="de-CH" dirty="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746146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3E92D1C-B7C6-432C-9971-AD2D34FC2CC8}" type="slidenum">
              <a:rPr lang="de-CH" smtClean="0"/>
              <a:pPr/>
              <a:t>10</a:t>
            </a:fld>
            <a:endParaRPr lang="de-CH" dirty="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319395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%12Amtl&#246;weZH_12mm.jpg%20%20%20%20%20%20%20%20%20%20%20%20%20%20%20%20%20%20%20%20%20%20%20%20%20%20%20%20%20%20%20%20%20%20%20%20%20%20%20%20%20%20%20%20%2000073B2E%0cMacintosh%20HD%20%20%20%20%20%20%20%20%20%20%20%20%20%20%20%20%20%20%20B4112A5C: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0" y="0"/>
            <a:ext cx="9213850" cy="6858000"/>
          </a:xfrm>
          <a:prstGeom prst="rect">
            <a:avLst/>
          </a:prstGeom>
          <a:solidFill>
            <a:srgbClr val="004C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0"/>
            <a:ext cx="9213850" cy="1600200"/>
          </a:xfrm>
          <a:prstGeom prst="rect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752600"/>
            <a:ext cx="8382000" cy="990600"/>
          </a:xfrm>
        </p:spPr>
        <p:txBody>
          <a:bodyPr/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de-CH" altLang="de-CH"/>
              <a:t>Mastertitelformat bearbeiten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63850"/>
            <a:ext cx="8382000" cy="4572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CH" altLang="de-CH"/>
              <a:t>Master-Untertitelformat bearbeiten</a:t>
            </a: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381000" y="1752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381000" y="3581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381000" y="41910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381000" y="3733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381000" y="3886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81000" y="40386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381000" y="4800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381000" y="4343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381000" y="4495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381000" y="4648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381000" y="54102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381000" y="49530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>
            <a:off x="381000" y="5105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>
            <a:off x="381000" y="5257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381000" y="6248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381000" y="6369050"/>
            <a:ext cx="19812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2190750" algn="l"/>
                <a:tab pos="4381500" algn="l"/>
              </a:tabLst>
            </a:pPr>
            <a:r>
              <a:rPr lang="de-CH" altLang="de-CH" sz="900" dirty="0">
                <a:solidFill>
                  <a:schemeClr val="bg1"/>
                </a:solidFill>
                <a:latin typeface="Arial" charset="0"/>
              </a:rPr>
              <a:t>Volksschulamt Kanton Zürich</a:t>
            </a: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2514600" y="6369050"/>
            <a:ext cx="19812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2190750" algn="l"/>
                <a:tab pos="4381500" algn="l"/>
              </a:tabLst>
            </a:pPr>
            <a:r>
              <a:rPr lang="de-CH" altLang="de-CH" sz="900" dirty="0">
                <a:solidFill>
                  <a:schemeClr val="bg1"/>
                </a:solidFill>
                <a:latin typeface="Arial" charset="0"/>
              </a:rPr>
              <a:t>Walchestrasse 21, Postfach </a:t>
            </a:r>
          </a:p>
          <a:p>
            <a:pPr>
              <a:tabLst>
                <a:tab pos="2190750" algn="l"/>
                <a:tab pos="4381500" algn="l"/>
              </a:tabLst>
            </a:pPr>
            <a:r>
              <a:rPr lang="de-CH" altLang="de-CH" sz="900" dirty="0">
                <a:solidFill>
                  <a:schemeClr val="bg1"/>
                </a:solidFill>
                <a:latin typeface="Arial" charset="0"/>
              </a:rPr>
              <a:t>8090 Zürich</a:t>
            </a:r>
          </a:p>
        </p:txBody>
      </p: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4648200" y="6369050"/>
            <a:ext cx="19812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2190750" algn="l"/>
                <a:tab pos="4381500" algn="l"/>
              </a:tabLst>
            </a:pPr>
            <a:endParaRPr lang="de-CH" altLang="de-CH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>
            <a:off x="381000" y="1752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630" name="Line 30"/>
          <p:cNvSpPr>
            <a:spLocks noChangeShapeType="1"/>
          </p:cNvSpPr>
          <p:nvPr/>
        </p:nvSpPr>
        <p:spPr bwMode="auto">
          <a:xfrm>
            <a:off x="381000" y="3581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631" name="Line 31"/>
          <p:cNvSpPr>
            <a:spLocks noChangeShapeType="1"/>
          </p:cNvSpPr>
          <p:nvPr/>
        </p:nvSpPr>
        <p:spPr bwMode="auto">
          <a:xfrm>
            <a:off x="381000" y="41910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632" name="Line 32"/>
          <p:cNvSpPr>
            <a:spLocks noChangeShapeType="1"/>
          </p:cNvSpPr>
          <p:nvPr/>
        </p:nvSpPr>
        <p:spPr bwMode="auto">
          <a:xfrm>
            <a:off x="381000" y="3733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>
            <a:off x="381000" y="3886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634" name="Line 34"/>
          <p:cNvSpPr>
            <a:spLocks noChangeShapeType="1"/>
          </p:cNvSpPr>
          <p:nvPr/>
        </p:nvSpPr>
        <p:spPr bwMode="auto">
          <a:xfrm>
            <a:off x="381000" y="40386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635" name="Line 35"/>
          <p:cNvSpPr>
            <a:spLocks noChangeShapeType="1"/>
          </p:cNvSpPr>
          <p:nvPr/>
        </p:nvSpPr>
        <p:spPr bwMode="auto">
          <a:xfrm>
            <a:off x="381000" y="48006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>
            <a:off x="381000" y="4343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637" name="Line 37"/>
          <p:cNvSpPr>
            <a:spLocks noChangeShapeType="1"/>
          </p:cNvSpPr>
          <p:nvPr/>
        </p:nvSpPr>
        <p:spPr bwMode="auto">
          <a:xfrm>
            <a:off x="381000" y="4495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638" name="Line 38"/>
          <p:cNvSpPr>
            <a:spLocks noChangeShapeType="1"/>
          </p:cNvSpPr>
          <p:nvPr/>
        </p:nvSpPr>
        <p:spPr bwMode="auto">
          <a:xfrm>
            <a:off x="381000" y="46482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639" name="Line 39"/>
          <p:cNvSpPr>
            <a:spLocks noChangeShapeType="1"/>
          </p:cNvSpPr>
          <p:nvPr/>
        </p:nvSpPr>
        <p:spPr bwMode="auto">
          <a:xfrm>
            <a:off x="381000" y="54102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640" name="Line 40"/>
          <p:cNvSpPr>
            <a:spLocks noChangeShapeType="1"/>
          </p:cNvSpPr>
          <p:nvPr/>
        </p:nvSpPr>
        <p:spPr bwMode="auto">
          <a:xfrm>
            <a:off x="381000" y="49530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641" name="Line 41"/>
          <p:cNvSpPr>
            <a:spLocks noChangeShapeType="1"/>
          </p:cNvSpPr>
          <p:nvPr/>
        </p:nvSpPr>
        <p:spPr bwMode="auto">
          <a:xfrm>
            <a:off x="381000" y="51054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642" name="Line 42"/>
          <p:cNvSpPr>
            <a:spLocks noChangeShapeType="1"/>
          </p:cNvSpPr>
          <p:nvPr/>
        </p:nvSpPr>
        <p:spPr bwMode="auto">
          <a:xfrm>
            <a:off x="381000" y="5257800"/>
            <a:ext cx="431800" cy="0"/>
          </a:xfrm>
          <a:prstGeom prst="line">
            <a:avLst/>
          </a:prstGeom>
          <a:noFill/>
          <a:ln w="63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643" name="Line 43"/>
          <p:cNvSpPr>
            <a:spLocks noChangeShapeType="1"/>
          </p:cNvSpPr>
          <p:nvPr/>
        </p:nvSpPr>
        <p:spPr bwMode="auto">
          <a:xfrm>
            <a:off x="381000" y="6248400"/>
            <a:ext cx="431800" cy="0"/>
          </a:xfrm>
          <a:prstGeom prst="line">
            <a:avLst/>
          </a:prstGeom>
          <a:noFill/>
          <a:ln w="28829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646" name="Text Box 46"/>
          <p:cNvSpPr txBox="1">
            <a:spLocks noChangeArrowheads="1"/>
          </p:cNvSpPr>
          <p:nvPr/>
        </p:nvSpPr>
        <p:spPr bwMode="auto">
          <a:xfrm>
            <a:off x="4648200" y="6369050"/>
            <a:ext cx="19812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2190750" algn="l"/>
                <a:tab pos="4381500" algn="l"/>
              </a:tabLst>
            </a:pPr>
            <a:endParaRPr lang="de-CH" altLang="de-CH" sz="14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5655" name="Picture 55" descr="AmtlöweZH_12mm.jpg                                             00073B2EMacintosh HD                   B4112A5C: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8324850" y="271463"/>
            <a:ext cx="436563" cy="496887"/>
          </a:xfrm>
          <a:prstGeom prst="rect">
            <a:avLst/>
          </a:prstGeom>
          <a:noFill/>
        </p:spPr>
      </p:pic>
      <p:pic>
        <p:nvPicPr>
          <p:cNvPr id="25658" name="Picture 58" descr="BDZH_VS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28600"/>
            <a:ext cx="20097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Seite </a:t>
            </a:r>
            <a:fld id="{2E292161-E8A9-498A-BA88-477DAF7872A3}" type="slidenum">
              <a:rPr lang="de-CH"/>
              <a:pPr/>
              <a:t>‹Nr.›</a:t>
            </a:fld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2F11418-6336-4930-AFE7-4768253DC8F7}" type="datetime4">
              <a:rPr lang="de-CH"/>
              <a:pPr/>
              <a:t>29. September 2016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Thema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67500" y="762000"/>
            <a:ext cx="2095500" cy="4953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1000" y="762000"/>
            <a:ext cx="6134100" cy="49530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Seite </a:t>
            </a:r>
            <a:fld id="{0DF49FB5-B781-442E-B7C5-ACE1FFAAEE5F}" type="slidenum">
              <a:rPr lang="de-CH"/>
              <a:pPr/>
              <a:t>‹Nr.›</a:t>
            </a:fld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9682896D-0381-482E-AD5B-51592272A2AB}" type="datetime4">
              <a:rPr lang="de-CH"/>
              <a:pPr/>
              <a:t>29. September 2016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Thema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82000" cy="1079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81000" y="2014538"/>
            <a:ext cx="4114800" cy="17732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381000" y="3940175"/>
            <a:ext cx="4114800" cy="17748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648200" y="2014538"/>
            <a:ext cx="4114800" cy="37004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>
          <a:xfrm>
            <a:off x="6781800" y="6286500"/>
            <a:ext cx="1981200" cy="565150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Seite </a:t>
            </a:r>
            <a:fld id="{C509897E-E7F1-456D-8CFA-7C6C0BC6E6DC}" type="slidenum">
              <a:rPr lang="de-CH"/>
              <a:pPr/>
              <a:t>‹Nr.›</a:t>
            </a:fld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1"/>
          </p:nvPr>
        </p:nvSpPr>
        <p:spPr>
          <a:xfrm>
            <a:off x="3886200" y="62928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FDFA127-69D1-49E1-9B88-471ACD415105}" type="datetime4">
              <a:rPr lang="de-CH"/>
              <a:pPr/>
              <a:t>29. September 2016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>
          <a:xfrm>
            <a:off x="381000" y="62928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Thema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82000" cy="1079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381000" y="2014538"/>
            <a:ext cx="8382000" cy="3700462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6781800" y="6286500"/>
            <a:ext cx="1981200" cy="565150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Seite </a:t>
            </a:r>
            <a:fld id="{B8C9C8DC-FCF8-4D98-8776-0EA860A1AC0E}" type="slidenum">
              <a:rPr lang="de-CH"/>
              <a:pPr/>
              <a:t>‹Nr.›</a:t>
            </a:fld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>
          <a:xfrm>
            <a:off x="3886200" y="62928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A3B38AA-3A19-42EF-9F25-AFA54548678B}" type="datetime4">
              <a:rPr lang="de-CH"/>
              <a:pPr/>
              <a:t>29. September 2016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381000" y="62928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Thema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382000" cy="1079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81000" y="2014538"/>
            <a:ext cx="4114800" cy="37004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014538"/>
            <a:ext cx="4114800" cy="3700462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>
          <a:xfrm>
            <a:off x="6781800" y="6286500"/>
            <a:ext cx="1981200" cy="565150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Seite </a:t>
            </a:r>
            <a:fld id="{3B1B3BEA-9662-488D-BEE2-060C4AF1AFAA}" type="slidenum">
              <a:rPr lang="de-CH"/>
              <a:pPr/>
              <a:t>‹Nr.›</a:t>
            </a:fld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>
          <a:xfrm>
            <a:off x="3886200" y="62928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DC1F837-DA31-40ED-92DA-08FED14476D1}" type="datetime4">
              <a:rPr lang="de-CH"/>
              <a:pPr/>
              <a:t>29. September 2016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>
          <a:xfrm>
            <a:off x="381000" y="62928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/>
              <a:t>Thema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Seite </a:t>
            </a:r>
            <a:fld id="{A4499AE3-3159-45A4-AE1B-8C1F8A09FF01}" type="slidenum">
              <a:rPr lang="de-CH"/>
              <a:pPr/>
              <a:t>‹Nr.›</a:t>
            </a:fld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0BF6685-B21C-43BC-93FE-29BEAB477F51}" type="datetime4">
              <a:rPr lang="de-CH"/>
              <a:pPr/>
              <a:t>29. September 2016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Thema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Seite </a:t>
            </a:r>
            <a:fld id="{80E951C9-907A-484C-94E5-3EF7FFE6ED04}" type="slidenum">
              <a:rPr lang="de-CH"/>
              <a:pPr/>
              <a:t>‹Nr.›</a:t>
            </a:fld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79013A1C-11BE-4AF9-B62F-EA0C69DC86FB}" type="datetime4">
              <a:rPr lang="de-CH"/>
              <a:pPr/>
              <a:t>29. September 2016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Thema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2014538"/>
            <a:ext cx="4114800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014538"/>
            <a:ext cx="4114800" cy="370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Seite </a:t>
            </a:r>
            <a:fld id="{9D3B9222-D8A9-4B8D-BCFB-94835B9EECF4}" type="slidenum">
              <a:rPr lang="de-CH"/>
              <a:pPr/>
              <a:t>‹Nr.›</a:t>
            </a:fld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2A92CB7B-BCEE-4423-8781-47812923A6AB}" type="datetime4">
              <a:rPr lang="de-CH"/>
              <a:pPr/>
              <a:t>29. September 2016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Thema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Seite </a:t>
            </a:r>
            <a:fld id="{02AE1AB7-3D7D-4308-86E0-8BC1293BD9A8}" type="slidenum">
              <a:rPr lang="de-CH"/>
              <a:pPr/>
              <a:t>‹Nr.›</a:t>
            </a:fld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5AC4083-FE63-4D79-9DBE-3E9467BA17C3}" type="datetime4">
              <a:rPr lang="de-CH"/>
              <a:pPr/>
              <a:t>29. September 2016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Thema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Seite </a:t>
            </a:r>
            <a:fld id="{0CE6E2FC-CFC3-4CA5-BECF-BE18562EDD44}" type="slidenum">
              <a:rPr lang="de-CH"/>
              <a:pPr/>
              <a:t>‹Nr.›</a:t>
            </a:fld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86FB0E4A-87F1-4F79-A684-96A68E0C7186}" type="datetime4">
              <a:rPr lang="de-CH"/>
              <a:pPr/>
              <a:t>29. September 2016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Thema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Seite </a:t>
            </a:r>
            <a:fld id="{08F70EA5-FF8C-4C40-9B65-122048B31088}" type="slidenum">
              <a:rPr lang="de-CH"/>
              <a:pPr/>
              <a:t>‹Nr.›</a:t>
            </a:fld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33323FB-FC3F-4C13-8587-07B2406FD13F}" type="datetime4">
              <a:rPr lang="de-CH"/>
              <a:pPr/>
              <a:t>29. September 2016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Thema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Seite </a:t>
            </a:r>
            <a:fld id="{B2D3779A-DC7B-498D-9B0E-7F58C5716D6E}" type="slidenum">
              <a:rPr lang="de-CH"/>
              <a:pPr/>
              <a:t>‹Nr.›</a:t>
            </a:fld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354511CA-0565-452E-BE75-8E18D0A9E0ED}" type="datetime4">
              <a:rPr lang="de-CH"/>
              <a:pPr/>
              <a:t>29. September 2016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Thema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Seite </a:t>
            </a:r>
            <a:fld id="{48871085-65FA-4BC1-8FAA-7B10E490CD78}" type="slidenum">
              <a:rPr lang="de-CH"/>
              <a:pPr/>
              <a:t>‹Nr.›</a:t>
            </a:fld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D44B07E5-1A03-474F-BCB0-05DF6B02D46B}" type="datetime4">
              <a:rPr lang="de-CH"/>
              <a:pPr/>
              <a:t>29. September 2016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dirty="0"/>
              <a:t>Thema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%12Amtl&#246;weZH_12mm.jpg%20%20%20%20%20%20%20%20%20%20%20%20%20%20%20%20%20%20%20%20%20%20%20%20%20%20%20%20%20%20%20%20%20%20%20%20%20%20%20%20%20%20%20%20%2000073B2E%0cMacintosh%20HD%20%20%20%20%20%20%20%20%20%20%20%20%20%20%20%20%20%20%20B4112A5C: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0"/>
            <a:ext cx="83820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CH" smtClean="0"/>
              <a:t>Mastertitelformat bearbeiten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2014538"/>
            <a:ext cx="8382000" cy="37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CH" smtClean="0"/>
              <a:t>Mastertextformat bearbeiten</a:t>
            </a:r>
          </a:p>
          <a:p>
            <a:pPr lvl="1"/>
            <a:r>
              <a:rPr lang="de-CH" altLang="de-CH" smtClean="0"/>
              <a:t>Zweite Ebene</a:t>
            </a:r>
          </a:p>
          <a:p>
            <a:pPr lvl="2"/>
            <a:r>
              <a:rPr lang="de-CH" altLang="de-CH" smtClean="0"/>
              <a:t>Dritte Ebene</a:t>
            </a:r>
          </a:p>
          <a:p>
            <a:pPr lvl="3"/>
            <a:r>
              <a:rPr lang="de-CH" altLang="de-CH" smtClean="0"/>
              <a:t>Vierte Ebene</a:t>
            </a:r>
          </a:p>
          <a:p>
            <a:pPr lvl="4"/>
            <a:r>
              <a:rPr lang="de-CH" altLang="de-CH" smtClean="0"/>
              <a:t>Fünfte Ebene</a:t>
            </a: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381000" y="749300"/>
            <a:ext cx="431800" cy="0"/>
          </a:xfrm>
          <a:prstGeom prst="line">
            <a:avLst/>
          </a:prstGeom>
          <a:noFill/>
          <a:ln w="28829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24590" name="Picture 14" descr="AmtlöweZH_12mm.jpg                                             00073B2EMacintosh HD                   B4112A5C:"/>
          <p:cNvPicPr>
            <a:picLocks noChangeAspect="1" noChangeArrowheads="1"/>
          </p:cNvPicPr>
          <p:nvPr/>
        </p:nvPicPr>
        <p:blipFill>
          <a:blip r:embed="rId16" r:link="rId17" cstate="print"/>
          <a:srcRect/>
          <a:stretch>
            <a:fillRect/>
          </a:stretch>
        </p:blipFill>
        <p:spPr bwMode="auto">
          <a:xfrm>
            <a:off x="8324850" y="271463"/>
            <a:ext cx="436563" cy="496887"/>
          </a:xfrm>
          <a:prstGeom prst="rect">
            <a:avLst/>
          </a:prstGeom>
          <a:noFill/>
        </p:spPr>
      </p:pic>
      <p:pic>
        <p:nvPicPr>
          <p:cNvPr id="24593" name="Picture 17" descr="BDZH_VSA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81000" y="228600"/>
            <a:ext cx="20097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4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86500"/>
            <a:ext cx="19812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+mn-lt"/>
              </a:defRPr>
            </a:lvl1pPr>
          </a:lstStyle>
          <a:p>
            <a:r>
              <a:rPr lang="de-CH" dirty="0"/>
              <a:t>Seite </a:t>
            </a:r>
            <a:fld id="{D4D93E77-81B8-468C-9AFB-5AFD157E2DD1}" type="slidenum">
              <a:rPr lang="de-CH"/>
              <a:pPr/>
              <a:t>‹Nr.›</a:t>
            </a:fld>
            <a:endParaRPr lang="de-CH" dirty="0"/>
          </a:p>
        </p:txBody>
      </p:sp>
      <p:sp>
        <p:nvSpPr>
          <p:cNvPr id="2459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86200" y="6292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+mn-lt"/>
              </a:defRPr>
            </a:lvl1pPr>
          </a:lstStyle>
          <a:p>
            <a:fld id="{86A09B5A-F21B-4277-BDE5-DF963F6DD32F}" type="datetime4">
              <a:rPr lang="de-CH"/>
              <a:pPr/>
              <a:t>29. September 2016</a:t>
            </a:fld>
            <a:endParaRPr lang="de-CH" dirty="0"/>
          </a:p>
        </p:txBody>
      </p:sp>
      <p:sp>
        <p:nvSpPr>
          <p:cNvPr id="2459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2928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+mn-lt"/>
              </a:defRPr>
            </a:lvl1pPr>
          </a:lstStyle>
          <a:p>
            <a:r>
              <a:rPr lang="de-CH" dirty="0"/>
              <a:t>Thema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82575" indent="-282575" algn="l" rtl="0" fontAlgn="base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6763" indent="-293688" algn="l" rtl="0" fontAlgn="base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2pPr>
      <a:lvl3pPr marL="1239838" indent="-282575" algn="l" rtl="0" fontAlgn="base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3pPr>
      <a:lvl4pPr marL="1712913" indent="-282575" algn="l" rtl="0" fontAlgn="base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4pPr>
      <a:lvl5pPr marL="2187575" indent="-284163" algn="l" rtl="0" fontAlgn="base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644775" indent="-284163" algn="l" rtl="0" fontAlgn="base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3101975" indent="-284163" algn="l" rtl="0" fontAlgn="base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559175" indent="-284163" algn="l" rtl="0" fontAlgn="base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4016375" indent="-284163" algn="l" rtl="0" fontAlgn="base">
        <a:lnSpc>
          <a:spcPct val="110000"/>
        </a:lnSpc>
        <a:spcBef>
          <a:spcPct val="55000"/>
        </a:spcBef>
        <a:spcAft>
          <a:spcPct val="0"/>
        </a:spcAft>
        <a:buFont typeface="Times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rufsberatung.zh.ch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llwerk-check.ch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CH" sz="2800" dirty="0"/>
              <a:t>Elterninformation Neugestaltung 3. Sek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863850"/>
            <a:ext cx="8382000" cy="636588"/>
          </a:xfrm>
        </p:spPr>
        <p:txBody>
          <a:bodyPr/>
          <a:lstStyle/>
          <a:p>
            <a:pPr marL="0" indent="0">
              <a:lnSpc>
                <a:spcPct val="100000"/>
              </a:lnSpc>
              <a:buFont typeface="Times" pitchFamily="18" charset="0"/>
              <a:buNone/>
            </a:pPr>
            <a:r>
              <a:rPr lang="de-CH" dirty="0" smtClean="0"/>
              <a:t>29. </a:t>
            </a:r>
            <a:r>
              <a:rPr lang="de-CH" dirty="0"/>
              <a:t>September </a:t>
            </a:r>
            <a:r>
              <a:rPr lang="de-CH" dirty="0" smtClean="0"/>
              <a:t>2016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>Schulhaus Krämeracker</a:t>
            </a:r>
          </a:p>
        </p:txBody>
      </p:sp>
      <p:pic>
        <p:nvPicPr>
          <p:cNvPr id="269315" name="Picture 3" descr="bla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2852738"/>
            <a:ext cx="4608513" cy="3451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4679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de-CH" dirty="0"/>
              <a:t>Seite </a:t>
            </a:r>
            <a:fld id="{5BE3EB9B-B9DE-4967-BB43-547932016FD7}" type="slidenum">
              <a:rPr lang="de-CH"/>
              <a:pPr>
                <a:defRPr/>
              </a:pPr>
              <a:t>10</a:t>
            </a:fld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848E8C9B-514E-446B-8B24-82A4C5B2A4F1}" type="datetime4">
              <a:rPr lang="de-CH"/>
              <a:pPr>
                <a:defRPr/>
              </a:pPr>
              <a:t>29. September 2016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de-CH" dirty="0"/>
              <a:t>Thema</a:t>
            </a: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382000" cy="722313"/>
          </a:xfrm>
        </p:spPr>
        <p:txBody>
          <a:bodyPr/>
          <a:lstStyle/>
          <a:p>
            <a:pPr eaLnBrk="1" hangingPunct="1"/>
            <a:r>
              <a:rPr lang="de-CH" u="sng" dirty="0" smtClean="0"/>
              <a:t>Die nächsten Schritte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207375" cy="45354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CH" b="1" dirty="0" smtClean="0"/>
              <a:t>für Eltern: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de-CH" dirty="0" smtClean="0"/>
              <a:t>Elternorientierung im BIZ 04.11.16 (19.00 Uhr)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de-CH" dirty="0" err="1" smtClean="0"/>
              <a:t>Integras</a:t>
            </a:r>
            <a:endParaRPr lang="de-CH" dirty="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de-CH" dirty="0" smtClean="0"/>
              <a:t>Elternkurs „Berufswahl kompetent begleiten“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de-CH" dirty="0">
                <a:cs typeface="Arial" charset="0"/>
              </a:rPr>
              <a:t>Zukunftstag 10.11.                           </a:t>
            </a:r>
            <a:r>
              <a:rPr lang="de-CH" dirty="0">
                <a:hlinkClick r:id="rId3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de-CH" dirty="0" smtClean="0"/>
              <a:t>Berufsmesse 22.11.-26.11.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de-CH" dirty="0" smtClean="0">
                <a:hlinkClick r:id="rId3"/>
              </a:rPr>
              <a:t>www.berufsberatung.zh.ch</a:t>
            </a:r>
            <a:endParaRPr lang="de-CH" dirty="0" smtClean="0"/>
          </a:p>
        </p:txBody>
      </p:sp>
    </p:spTree>
    <p:extLst>
      <p:ext uri="{BB962C8B-B14F-4D97-AF65-F5344CB8AC3E}">
        <p14:creationId xmlns:p14="http://schemas.microsoft.com/office/powerpoint/2010/main" val="415504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0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Die nächsten Schritte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CH" b="1" dirty="0"/>
              <a:t>für Schüler und Schülerinnen</a:t>
            </a:r>
            <a:r>
              <a:rPr lang="de-CH" dirty="0"/>
              <a:t>: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de-CH" dirty="0"/>
              <a:t>Berufswahlvorbereitung in der Schule </a:t>
            </a:r>
            <a:endParaRPr lang="de-CH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de-CH" dirty="0"/>
              <a:t>Besuch der Berufsmesse 22.11.16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de-CH" dirty="0"/>
              <a:t>Besuch von Berufs- und  Betriebsbesichtigungen   </a:t>
            </a:r>
            <a:r>
              <a:rPr lang="de-CH" dirty="0" smtClean="0"/>
              <a:t>                                                 </a:t>
            </a:r>
            <a:endParaRPr lang="de-CH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de-CH" dirty="0"/>
              <a:t>Klassenorientierung im BIZ (B2c/(10.11)/A2d(16.11)/A2c(17.11.)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de-CH" dirty="0"/>
              <a:t>Gespräche in der Schulhaussprechstunde, der Infothek und im </a:t>
            </a:r>
            <a:r>
              <a:rPr lang="de-CH" dirty="0" smtClean="0"/>
              <a:t>BIZ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de-CH" dirty="0" smtClean="0"/>
              <a:t>Schnupperwoche 03.04.-07.04.2017</a:t>
            </a:r>
            <a:endParaRPr lang="de-CH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A4499AE3-3159-45A4-AE1B-8C1F8A09FF01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0BF6685-B21C-43BC-93FE-29BEAB477F51}" type="datetime4">
              <a:rPr lang="de-CH" smtClean="0"/>
              <a:pPr/>
              <a:t>29. September 2016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/>
              <a:t>Thema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48740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Seite </a:t>
            </a:r>
            <a:fld id="{0B20B361-DC74-4DB8-9509-A57CE7E66278}" type="slidenum">
              <a:rPr lang="de-CH"/>
              <a:pPr/>
              <a:t>12</a:t>
            </a:fld>
            <a:endParaRPr lang="de-CH"/>
          </a:p>
        </p:txBody>
      </p:sp>
      <p:sp>
        <p:nvSpPr>
          <p:cNvPr id="14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8FB6D12-56E8-4762-9955-7EE3780083DE}" type="datetime4">
              <a:rPr lang="de-CH"/>
              <a:pPr/>
              <a:t>29. September 2016</a:t>
            </a:fld>
            <a:endParaRPr lang="de-CH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/>
              <a:t>Thema</a:t>
            </a:r>
          </a:p>
        </p:txBody>
      </p:sp>
      <p:sp>
        <p:nvSpPr>
          <p:cNvPr id="8" name="Foliennummernplatzhalter 3"/>
          <p:cNvSpPr txBox="1">
            <a:spLocks noGrp="1"/>
          </p:cNvSpPr>
          <p:nvPr/>
        </p:nvSpPr>
        <p:spPr bwMode="auto">
          <a:xfrm>
            <a:off x="6781800" y="6527800"/>
            <a:ext cx="1981200" cy="331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00" tIns="46800" rIns="0" bIns="46800"/>
          <a:lstStyle/>
          <a:p>
            <a:pPr algn="r">
              <a:defRPr/>
            </a:pPr>
            <a:r>
              <a:rPr lang="de-CH" sz="900">
                <a:solidFill>
                  <a:schemeClr val="bg1"/>
                </a:solidFill>
                <a:latin typeface="+mn-lt"/>
              </a:rPr>
              <a:t>Seite </a:t>
            </a:r>
            <a:fld id="{C25D4FAD-41AE-4CD4-A2EA-350BDAD79DF4}" type="slidenum">
              <a:rPr lang="de-CH" sz="900">
                <a:solidFill>
                  <a:schemeClr val="bg1"/>
                </a:solidFill>
                <a:latin typeface="+mn-lt"/>
              </a:rPr>
              <a:pPr algn="r">
                <a:defRPr/>
              </a:pPr>
              <a:t>12</a:t>
            </a:fld>
            <a:endParaRPr lang="de-CH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Datumsplatzhalter 4"/>
          <p:cNvSpPr txBox="1">
            <a:spLocks noGrp="1"/>
          </p:cNvSpPr>
          <p:nvPr/>
        </p:nvSpPr>
        <p:spPr bwMode="auto">
          <a:xfrm>
            <a:off x="3886200" y="6527800"/>
            <a:ext cx="19050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fld id="{3DF096D2-D58D-4650-AC3F-EB16034B0A90}" type="datetime4">
              <a:rPr lang="de-CH" sz="900">
                <a:solidFill>
                  <a:schemeClr val="bg1"/>
                </a:solidFill>
                <a:latin typeface="+mn-lt"/>
              </a:rPr>
              <a:pPr eaLnBrk="1" hangingPunct="1">
                <a:defRPr/>
              </a:pPr>
              <a:t>29. September 2016</a:t>
            </a:fld>
            <a:endParaRPr lang="de-CH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Fußzeilenplatzhalter 5"/>
          <p:cNvSpPr txBox="1">
            <a:spLocks noGrp="1"/>
          </p:cNvSpPr>
          <p:nvPr/>
        </p:nvSpPr>
        <p:spPr bwMode="auto">
          <a:xfrm>
            <a:off x="381000" y="6527800"/>
            <a:ext cx="28956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de-CH" sz="900">
                <a:solidFill>
                  <a:schemeClr val="bg1"/>
                </a:solidFill>
                <a:latin typeface="+mn-lt"/>
              </a:rPr>
              <a:t>Thema</a:t>
            </a:r>
            <a:endParaRPr lang="de-CH" sz="1100">
              <a:latin typeface="+mn-lt"/>
            </a:endParaRPr>
          </a:p>
        </p:txBody>
      </p:sp>
      <p:pic>
        <p:nvPicPr>
          <p:cNvPr id="275461" name="Picture 2" descr="Berufsberatung_PPT_Te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2325688"/>
            <a:ext cx="41941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462" name="Picture 3" descr="Profilierung_PPT_Tex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9825" y="2319338"/>
            <a:ext cx="41941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463" name="Picture 4" descr="Projekt_PPT_Tex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1725" y="3606800"/>
            <a:ext cx="41941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464" name="Picture 5" descr="Standort_PPT_Tex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789488"/>
            <a:ext cx="41941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5465" name="Picture 6" descr="Stellwerk_PPT_Tex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635375"/>
            <a:ext cx="43227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5466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/>
              <a:t>Die verbindlichen Kernelemente der </a:t>
            </a:r>
            <a:r>
              <a:rPr lang="de-DE" dirty="0">
                <a:cs typeface="Arial" charset="0"/>
              </a:rPr>
              <a:t>«</a:t>
            </a:r>
            <a:r>
              <a:rPr lang="de-DE" dirty="0"/>
              <a:t>Neugestaltung </a:t>
            </a:r>
            <a:r>
              <a:rPr lang="de-DE" dirty="0" smtClean="0"/>
              <a:t>8. und 9.Schuljahr</a:t>
            </a:r>
            <a:r>
              <a:rPr lang="de-DE" dirty="0" smtClean="0">
                <a:cs typeface="Arial" charset="0"/>
              </a:rPr>
              <a:t>»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275467" name="Rectangle 11"/>
          <p:cNvSpPr>
            <a:spLocks noChangeArrowheads="1"/>
          </p:cNvSpPr>
          <p:nvPr/>
        </p:nvSpPr>
        <p:spPr bwMode="auto">
          <a:xfrm>
            <a:off x="323850" y="3548063"/>
            <a:ext cx="4248150" cy="1223962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75468" name="AutoShape 12"/>
          <p:cNvSpPr>
            <a:spLocks/>
          </p:cNvSpPr>
          <p:nvPr/>
        </p:nvSpPr>
        <p:spPr bwMode="auto">
          <a:xfrm>
            <a:off x="4430713" y="5114925"/>
            <a:ext cx="2443162" cy="609600"/>
          </a:xfrm>
          <a:prstGeom prst="borderCallout2">
            <a:avLst>
              <a:gd name="adj1" fmla="val 18750"/>
              <a:gd name="adj2" fmla="val -3120"/>
              <a:gd name="adj3" fmla="val 18750"/>
              <a:gd name="adj4" fmla="val -3639"/>
              <a:gd name="adj5" fmla="val -56250"/>
              <a:gd name="adj6" fmla="val -4157"/>
            </a:avLst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de-CH" b="1" dirty="0" smtClean="0">
                <a:solidFill>
                  <a:srgbClr val="FF3300"/>
                </a:solidFill>
                <a:latin typeface="Arial" charset="0"/>
              </a:rPr>
              <a:t>Herr </a:t>
            </a:r>
            <a:r>
              <a:rPr lang="de-CH" b="1" dirty="0" err="1" smtClean="0">
                <a:solidFill>
                  <a:srgbClr val="FF3300"/>
                </a:solidFill>
                <a:latin typeface="Arial" charset="0"/>
              </a:rPr>
              <a:t>Bunic</a:t>
            </a:r>
            <a:endParaRPr lang="de-DE" b="1" dirty="0">
              <a:solidFill>
                <a:srgbClr val="FF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67" grpId="0" animBg="1"/>
      <p:bldP spid="2754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Seite </a:t>
            </a:r>
            <a:fld id="{1BF14043-2523-4A0E-A3A1-51937B78D166}" type="slidenum">
              <a:rPr lang="de-CH"/>
              <a:pPr/>
              <a:t>13</a:t>
            </a:fld>
            <a:endParaRPr lang="de-CH"/>
          </a:p>
        </p:txBody>
      </p:sp>
      <p:sp>
        <p:nvSpPr>
          <p:cNvPr id="10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1C4A607-E147-41A5-BBCD-B69AF3CBCA1D}" type="datetime4">
              <a:rPr lang="de-CH"/>
              <a:pPr/>
              <a:t>29. September 2016</a:t>
            </a:fld>
            <a:endParaRPr lang="de-CH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/>
              <a:t>Thema</a:t>
            </a:r>
          </a:p>
        </p:txBody>
      </p:sp>
      <p:sp>
        <p:nvSpPr>
          <p:cNvPr id="6" name="Foliennummernplatzhalter 3"/>
          <p:cNvSpPr txBox="1">
            <a:spLocks noGrp="1"/>
          </p:cNvSpPr>
          <p:nvPr/>
        </p:nvSpPr>
        <p:spPr bwMode="auto">
          <a:xfrm>
            <a:off x="6781800" y="6527800"/>
            <a:ext cx="1981200" cy="331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00" tIns="46800" rIns="0" bIns="46800"/>
          <a:lstStyle/>
          <a:p>
            <a:pPr algn="r">
              <a:defRPr/>
            </a:pPr>
            <a:r>
              <a:rPr lang="de-CH" sz="900">
                <a:solidFill>
                  <a:schemeClr val="bg1"/>
                </a:solidFill>
                <a:latin typeface="+mn-lt"/>
              </a:rPr>
              <a:t>Seite </a:t>
            </a:r>
            <a:fld id="{CC19F5FE-21FE-4241-8215-6A1E6D56FDC2}" type="slidenum">
              <a:rPr lang="de-CH" sz="900">
                <a:solidFill>
                  <a:schemeClr val="bg1"/>
                </a:solidFill>
                <a:latin typeface="+mn-lt"/>
              </a:rPr>
              <a:pPr algn="r">
                <a:defRPr/>
              </a:pPr>
              <a:t>13</a:t>
            </a:fld>
            <a:endParaRPr lang="de-CH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Datumsplatzhalter 4"/>
          <p:cNvSpPr txBox="1">
            <a:spLocks noGrp="1"/>
          </p:cNvSpPr>
          <p:nvPr/>
        </p:nvSpPr>
        <p:spPr bwMode="auto">
          <a:xfrm>
            <a:off x="3886200" y="6527800"/>
            <a:ext cx="19050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fld id="{CFB754E6-72A3-4B31-819F-6EB7A13DDED1}" type="datetime4">
              <a:rPr lang="de-CH" sz="900">
                <a:solidFill>
                  <a:schemeClr val="bg1"/>
                </a:solidFill>
                <a:latin typeface="+mn-lt"/>
              </a:rPr>
              <a:pPr eaLnBrk="1" hangingPunct="1">
                <a:defRPr/>
              </a:pPr>
              <a:t>29. September 2016</a:t>
            </a:fld>
            <a:endParaRPr lang="de-CH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ußzeilenplatzhalter 5"/>
          <p:cNvSpPr txBox="1">
            <a:spLocks noGrp="1"/>
          </p:cNvSpPr>
          <p:nvPr/>
        </p:nvSpPr>
        <p:spPr bwMode="auto">
          <a:xfrm>
            <a:off x="381000" y="6527800"/>
            <a:ext cx="28956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de-CH" sz="900">
                <a:solidFill>
                  <a:schemeClr val="bg1"/>
                </a:solidFill>
                <a:latin typeface="+mn-lt"/>
              </a:rPr>
              <a:t>Thema</a:t>
            </a:r>
            <a:endParaRPr lang="de-CH" sz="1100">
              <a:latin typeface="+mn-lt"/>
            </a:endParaRPr>
          </a:p>
        </p:txBody>
      </p:sp>
      <p:sp>
        <p:nvSpPr>
          <p:cNvPr id="193541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004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354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0"/>
            <a:ext cx="8382000" cy="1619250"/>
          </a:xfrm>
        </p:spPr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Stellwerktest</a:t>
            </a:r>
            <a:br>
              <a:rPr lang="de-DE">
                <a:solidFill>
                  <a:schemeClr val="bg1"/>
                </a:solidFill>
              </a:rPr>
            </a:br>
            <a:r>
              <a:rPr lang="de-DE" sz="1400" b="0">
                <a:solidFill>
                  <a:schemeClr val="bg1"/>
                </a:solidFill>
              </a:rPr>
              <a:t>Schultypenunabhängiges Leistungsprofil</a:t>
            </a:r>
            <a:endParaRPr lang="de-DE" sz="1400" b="0"/>
          </a:p>
        </p:txBody>
      </p:sp>
      <p:sp>
        <p:nvSpPr>
          <p:cNvPr id="193543" name="Oval 6"/>
          <p:cNvSpPr>
            <a:spLocks noChangeArrowheads="1"/>
          </p:cNvSpPr>
          <p:nvPr/>
        </p:nvSpPr>
        <p:spPr bwMode="auto">
          <a:xfrm>
            <a:off x="2955925" y="1981200"/>
            <a:ext cx="5578475" cy="5578475"/>
          </a:xfrm>
          <a:prstGeom prst="ellipse">
            <a:avLst/>
          </a:prstGeom>
          <a:noFill/>
          <a:ln w="63500">
            <a:solidFill>
              <a:srgbClr val="BE144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193544" name="Picture 9" descr="Stellwerk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9988" y="2665413"/>
            <a:ext cx="5578475" cy="34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Seite </a:t>
            </a:r>
            <a:fld id="{4FFC6E08-EBFE-4355-9220-10BC7EA89B7B}" type="slidenum">
              <a:rPr lang="de-CH"/>
              <a:pPr/>
              <a:t>14</a:t>
            </a:fld>
            <a:endParaRPr lang="de-CH"/>
          </a:p>
        </p:txBody>
      </p:sp>
      <p:sp>
        <p:nvSpPr>
          <p:cNvPr id="7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6FF39BD-46D6-498D-ADED-016042B69C61}" type="datetime4">
              <a:rPr lang="de-CH"/>
              <a:pPr/>
              <a:t>29. September 2016</a:t>
            </a:fld>
            <a:endParaRPr lang="de-CH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/>
              <a:t>Thema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 ist Stellwerk?</a:t>
            </a: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00563" y="2014538"/>
            <a:ext cx="4175125" cy="407828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CH" sz="1600" dirty="0"/>
              <a:t>E</a:t>
            </a:r>
            <a:r>
              <a:rPr lang="de-CH" sz="1600" dirty="0" smtClean="0"/>
              <a:t>in </a:t>
            </a:r>
            <a:r>
              <a:rPr lang="de-CH" sz="1600" b="1" dirty="0"/>
              <a:t>computergestütztes</a:t>
            </a:r>
            <a:r>
              <a:rPr lang="de-CH" sz="1600" dirty="0"/>
              <a:t>  Testsystem, das </a:t>
            </a:r>
            <a:r>
              <a:rPr lang="de-CH" sz="1600" dirty="0" smtClean="0"/>
              <a:t>Wissen </a:t>
            </a:r>
            <a:r>
              <a:rPr lang="de-CH" sz="1600" dirty="0"/>
              <a:t>und </a:t>
            </a:r>
            <a:r>
              <a:rPr lang="de-CH" sz="1600" dirty="0" smtClean="0"/>
              <a:t>Können </a:t>
            </a:r>
            <a:r>
              <a:rPr lang="de-CH" sz="1600" dirty="0"/>
              <a:t>testet.</a:t>
            </a:r>
          </a:p>
          <a:p>
            <a:pPr>
              <a:lnSpc>
                <a:spcPct val="100000"/>
              </a:lnSpc>
            </a:pPr>
            <a:r>
              <a:rPr lang="de-CH" sz="1600" dirty="0"/>
              <a:t>E</a:t>
            </a:r>
            <a:r>
              <a:rPr lang="de-CH" sz="1600" dirty="0" smtClean="0"/>
              <a:t>in </a:t>
            </a:r>
            <a:r>
              <a:rPr lang="de-CH" sz="1600" b="1" dirty="0"/>
              <a:t>förderorientiertes</a:t>
            </a:r>
            <a:r>
              <a:rPr lang="de-CH" sz="1600" dirty="0"/>
              <a:t> Testsystem, das den Schülerinnen und Schülern aufzeigt, wo Stärken und Schwächen liegen</a:t>
            </a:r>
            <a:r>
              <a:rPr lang="de-CH" sz="1600" dirty="0" smtClean="0"/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de-CH" sz="1600" dirty="0"/>
          </a:p>
          <a:p>
            <a:pPr>
              <a:lnSpc>
                <a:spcPct val="100000"/>
              </a:lnSpc>
              <a:buFont typeface="Times" pitchFamily="18" charset="0"/>
              <a:buNone/>
            </a:pPr>
            <a:r>
              <a:rPr lang="de-CH" sz="1600" dirty="0" smtClean="0">
                <a:cs typeface="Arial" charset="0"/>
              </a:rPr>
              <a:t>→ </a:t>
            </a:r>
            <a:r>
              <a:rPr lang="de-CH" sz="1600" dirty="0">
                <a:cs typeface="Arial" charset="0"/>
              </a:rPr>
              <a:t>I</a:t>
            </a:r>
            <a:r>
              <a:rPr lang="de-CH" sz="1600" dirty="0"/>
              <a:t>m Kanton Zürich</a:t>
            </a:r>
            <a:r>
              <a:rPr lang="de-CH" sz="1400" dirty="0"/>
              <a:t> </a:t>
            </a:r>
            <a:r>
              <a:rPr lang="de-CH" sz="1400" dirty="0" smtClean="0"/>
              <a:t>seit </a:t>
            </a:r>
            <a:r>
              <a:rPr lang="de-CH" sz="1400" dirty="0"/>
              <a:t>2011 </a:t>
            </a:r>
            <a:r>
              <a:rPr lang="de-CH" sz="1400" b="1" dirty="0" smtClean="0"/>
              <a:t>obligatorisch</a:t>
            </a:r>
            <a:endParaRPr lang="de-CH" sz="1400" dirty="0"/>
          </a:p>
          <a:p>
            <a:pPr>
              <a:lnSpc>
                <a:spcPct val="100000"/>
              </a:lnSpc>
              <a:buFont typeface="Times" pitchFamily="18" charset="0"/>
              <a:buNone/>
            </a:pPr>
            <a:endParaRPr lang="de-CH" sz="1400" dirty="0"/>
          </a:p>
          <a:p>
            <a:pPr>
              <a:lnSpc>
                <a:spcPct val="100000"/>
              </a:lnSpc>
            </a:pPr>
            <a:endParaRPr lang="de-CH" sz="1200" dirty="0"/>
          </a:p>
          <a:p>
            <a:pPr>
              <a:lnSpc>
                <a:spcPct val="100000"/>
              </a:lnSpc>
            </a:pPr>
            <a:endParaRPr lang="de-CH" sz="1000" dirty="0"/>
          </a:p>
          <a:p>
            <a:pPr>
              <a:lnSpc>
                <a:spcPct val="100000"/>
              </a:lnSpc>
              <a:buFont typeface="Times" pitchFamily="18" charset="0"/>
              <a:buNone/>
            </a:pPr>
            <a:endParaRPr lang="en-US" sz="1200" dirty="0">
              <a:cs typeface="Arial" charset="0"/>
            </a:endParaRPr>
          </a:p>
          <a:p>
            <a:pPr>
              <a:lnSpc>
                <a:spcPct val="100000"/>
              </a:lnSpc>
            </a:pPr>
            <a:endParaRPr lang="en-US" sz="1000" dirty="0">
              <a:cs typeface="Arial" charset="0"/>
            </a:endParaRPr>
          </a:p>
          <a:p>
            <a:pPr>
              <a:lnSpc>
                <a:spcPct val="100000"/>
              </a:lnSpc>
            </a:pPr>
            <a:endParaRPr lang="de-CH" sz="1000" dirty="0"/>
          </a:p>
          <a:p>
            <a:pPr>
              <a:lnSpc>
                <a:spcPct val="100000"/>
              </a:lnSpc>
            </a:pPr>
            <a:endParaRPr lang="de-CH" sz="1000" dirty="0"/>
          </a:p>
        </p:txBody>
      </p:sp>
      <p:pic>
        <p:nvPicPr>
          <p:cNvPr id="145420" name="Picture 12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2133600"/>
            <a:ext cx="3167062" cy="2303463"/>
          </a:xfrm>
          <a:noFill/>
          <a:ln/>
        </p:spPr>
      </p:pic>
      <p:pic>
        <p:nvPicPr>
          <p:cNvPr id="14542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797425"/>
            <a:ext cx="31670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5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5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5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Neu im Stellwerktest – Texte verfassen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r>
              <a:rPr lang="de-CH" dirty="0" smtClean="0"/>
              <a:t>Standardisierte Erfassung von Schreibkompetenzen im Deutsch</a:t>
            </a:r>
          </a:p>
          <a:p>
            <a:r>
              <a:rPr lang="de-CH" dirty="0" smtClean="0"/>
              <a:t>Durchführung am 28./29.November 2016</a:t>
            </a:r>
          </a:p>
          <a:p>
            <a:r>
              <a:rPr lang="de-CH" dirty="0" smtClean="0"/>
              <a:t>Beurteilung erfolgt durch das Institut für Bildungsevaluation</a:t>
            </a:r>
          </a:p>
          <a:p>
            <a:pPr marL="0" indent="0">
              <a:buNone/>
            </a:pPr>
            <a:r>
              <a:rPr lang="de-CH" dirty="0" smtClean="0"/>
              <a:t> 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/>
              <a:t>Seite </a:t>
            </a:r>
            <a:fld id="{9D3B9222-D8A9-4B8D-BCFB-94835B9EECF4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A92CB7B-BCEE-4423-8781-47812923A6AB}" type="datetime4">
              <a:rPr lang="de-CH" smtClean="0"/>
              <a:pPr/>
              <a:t>29. September 2016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/>
              <a:t>Thema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91605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Seite </a:t>
            </a:r>
            <a:fld id="{0ADF027A-0DD7-47CB-B1BE-16B91D5F88A3}" type="slidenum">
              <a:rPr lang="de-CH"/>
              <a:pPr/>
              <a:t>16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E99CA71-53B4-4165-8F38-829E7EF7957F}" type="datetime4">
              <a:rPr lang="de-CH"/>
              <a:pPr/>
              <a:t>29. September 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/>
              <a:t>Thema</a:t>
            </a:r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836613"/>
            <a:ext cx="8382000" cy="719137"/>
          </a:xfrm>
        </p:spPr>
        <p:txBody>
          <a:bodyPr/>
          <a:lstStyle/>
          <a:p>
            <a:r>
              <a:rPr lang="de-CH" sz="2400" dirty="0" smtClean="0"/>
              <a:t>Informationen </a:t>
            </a:r>
            <a:r>
              <a:rPr lang="de-CH" sz="2400" dirty="0"/>
              <a:t>unter: </a:t>
            </a:r>
            <a:r>
              <a:rPr lang="de-CH" sz="2400" dirty="0">
                <a:hlinkClick r:id="rId3"/>
              </a:rPr>
              <a:t>www.stellwerk-check.ch</a:t>
            </a:r>
            <a:r>
              <a:rPr lang="de-CH" sz="2400" dirty="0"/>
              <a:t> </a:t>
            </a:r>
          </a:p>
        </p:txBody>
      </p:sp>
      <p:pic>
        <p:nvPicPr>
          <p:cNvPr id="198660" name="Picture 1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116013" y="1700213"/>
            <a:ext cx="6264275" cy="4465637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Seite </a:t>
            </a:r>
            <a:fld id="{7765F742-8AFE-4A37-9B3D-DCBB7724C0C9}" type="slidenum">
              <a:rPr lang="de-CH"/>
              <a:pPr/>
              <a:t>17</a:t>
            </a:fld>
            <a:endParaRPr lang="de-CH"/>
          </a:p>
        </p:txBody>
      </p:sp>
      <p:sp>
        <p:nvSpPr>
          <p:cNvPr id="7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BF6D0BBE-55BA-4410-84D1-5D4EE58E5471}" type="datetime4">
              <a:rPr lang="de-CH"/>
              <a:pPr/>
              <a:t>29. September 2016</a:t>
            </a:fld>
            <a:endParaRPr lang="de-CH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/>
              <a:t>Thema</a:t>
            </a:r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Referenzrahmen zum Stellwerktest</a:t>
            </a:r>
            <a:endParaRPr lang="de-CH" dirty="0"/>
          </a:p>
        </p:txBody>
      </p:sp>
      <p:pic>
        <p:nvPicPr>
          <p:cNvPr id="210948" name="Picture 9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3588" y="2014538"/>
            <a:ext cx="3349625" cy="3700462"/>
          </a:xfrm>
          <a:noFill/>
          <a:ln/>
        </p:spPr>
      </p:pic>
      <p:sp>
        <p:nvSpPr>
          <p:cNvPr id="21095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014538"/>
            <a:ext cx="4316413" cy="4078287"/>
          </a:xfrm>
        </p:spPr>
        <p:txBody>
          <a:bodyPr/>
          <a:lstStyle/>
          <a:p>
            <a:pPr marL="0" indent="0">
              <a:buNone/>
            </a:pPr>
            <a:endParaRPr lang="de-CH" sz="1800" dirty="0" smtClean="0"/>
          </a:p>
          <a:p>
            <a:r>
              <a:rPr lang="de-CH" sz="1800" dirty="0" smtClean="0"/>
              <a:t>Die </a:t>
            </a:r>
            <a:r>
              <a:rPr lang="de-CH" sz="1800" dirty="0"/>
              <a:t>Schülerinnen und Schüler sind informiert, </a:t>
            </a:r>
            <a:r>
              <a:rPr lang="de-CH" sz="1800" dirty="0" smtClean="0"/>
              <a:t>was überprüft wird              → </a:t>
            </a:r>
            <a:r>
              <a:rPr lang="de-CH" sz="1800" b="1" dirty="0" smtClean="0"/>
              <a:t>Referenzrahmen</a:t>
            </a:r>
          </a:p>
          <a:p>
            <a:pPr marL="0" indent="0">
              <a:buNone/>
            </a:pPr>
            <a:endParaRPr lang="de-CH" sz="1800" b="1" dirty="0"/>
          </a:p>
          <a:p>
            <a:r>
              <a:rPr lang="de-CH" sz="1800" dirty="0"/>
              <a:t>Der Referenzrahmen beruht auf den </a:t>
            </a:r>
            <a:r>
              <a:rPr lang="de-CH" sz="1800" b="1" dirty="0"/>
              <a:t>Lehrplänen und Lehrmitteln</a:t>
            </a:r>
            <a:r>
              <a:rPr lang="de-CH" sz="1800" dirty="0"/>
              <a:t> der Deutschschweiz</a:t>
            </a:r>
            <a:r>
              <a:rPr lang="de-CH" sz="1800" dirty="0" smtClean="0"/>
              <a:t>.</a:t>
            </a:r>
            <a:endParaRPr lang="de-CH" sz="1800" dirty="0"/>
          </a:p>
        </p:txBody>
      </p:sp>
      <p:pic>
        <p:nvPicPr>
          <p:cNvPr id="2109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34009">
            <a:off x="107950" y="2924175"/>
            <a:ext cx="37306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0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09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EF543DD2-631D-4106-96E0-B86C44AD3D1E}" type="slidenum">
              <a:rPr lang="de-CH"/>
              <a:pPr/>
              <a:t>18</a:t>
            </a:fld>
            <a:endParaRPr lang="de-CH" dirty="0"/>
          </a:p>
        </p:txBody>
      </p:sp>
      <p:sp>
        <p:nvSpPr>
          <p:cNvPr id="6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EE11A79-A8F5-49D4-A0D0-91C968531091}" type="datetime4">
              <a:rPr lang="de-CH"/>
              <a:pPr/>
              <a:t>29. September 2016</a:t>
            </a:fld>
            <a:endParaRPr lang="de-CH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/>
              <a:t>Thema</a:t>
            </a:r>
          </a:p>
        </p:txBody>
      </p:sp>
      <p:sp>
        <p:nvSpPr>
          <p:cNvPr id="942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0"/>
            <a:ext cx="8382000" cy="579438"/>
          </a:xfrm>
        </p:spPr>
        <p:txBody>
          <a:bodyPr/>
          <a:lstStyle/>
          <a:p>
            <a:r>
              <a:rPr lang="de-CH"/>
              <a:t>Leistungsprofil  </a:t>
            </a:r>
          </a:p>
        </p:txBody>
      </p:sp>
      <p:sp>
        <p:nvSpPr>
          <p:cNvPr id="94211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00563" y="1700213"/>
            <a:ext cx="4464050" cy="4537075"/>
          </a:xfrm>
        </p:spPr>
        <p:txBody>
          <a:bodyPr/>
          <a:lstStyle/>
          <a:p>
            <a:pPr marL="0" indent="0">
              <a:buNone/>
            </a:pPr>
            <a:endParaRPr lang="de-CH" sz="1600" dirty="0" smtClean="0"/>
          </a:p>
          <a:p>
            <a:r>
              <a:rPr lang="de-CH" sz="1600" dirty="0" smtClean="0"/>
              <a:t>Die </a:t>
            </a:r>
            <a:r>
              <a:rPr lang="de-CH" sz="1600" dirty="0"/>
              <a:t>Schülerinnen und Schüler erhalten nach dem Test ihr </a:t>
            </a:r>
            <a:r>
              <a:rPr lang="de-CH" sz="1600" b="1" dirty="0">
                <a:solidFill>
                  <a:srgbClr val="004C99"/>
                </a:solidFill>
              </a:rPr>
              <a:t>persönliches Leistungsprofil.</a:t>
            </a:r>
          </a:p>
          <a:p>
            <a:r>
              <a:rPr lang="de-CH" sz="1600" dirty="0"/>
              <a:t>Das Leistungsprofil und ein Analyseraster helfen, die richtigen Massnahmen für eine </a:t>
            </a:r>
            <a:r>
              <a:rPr lang="de-CH" sz="1600" b="1" dirty="0"/>
              <a:t>wirkungsvolle Förderung</a:t>
            </a:r>
            <a:r>
              <a:rPr lang="de-CH" sz="1600" dirty="0"/>
              <a:t> zu treffen</a:t>
            </a:r>
            <a:r>
              <a:rPr lang="de-CH" sz="1600" dirty="0" smtClean="0"/>
              <a:t>.</a:t>
            </a:r>
          </a:p>
          <a:p>
            <a:pPr marL="0" indent="0">
              <a:buNone/>
            </a:pPr>
            <a:endParaRPr lang="de-CH" sz="1600" dirty="0" smtClean="0"/>
          </a:p>
          <a:p>
            <a:pPr marL="0" indent="0">
              <a:buNone/>
            </a:pPr>
            <a:r>
              <a:rPr lang="de-CH" sz="1600" dirty="0">
                <a:cs typeface="Arial" charset="0"/>
              </a:rPr>
              <a:t>→ </a:t>
            </a:r>
            <a:r>
              <a:rPr lang="de-CH" sz="1600" b="1" dirty="0">
                <a:cs typeface="Arial" charset="0"/>
              </a:rPr>
              <a:t>Hat keinen Einfluss auf das </a:t>
            </a:r>
            <a:r>
              <a:rPr lang="de-CH" sz="1600" b="1" dirty="0" smtClean="0">
                <a:cs typeface="Arial" charset="0"/>
              </a:rPr>
              <a:t>Zeugnis</a:t>
            </a:r>
            <a:endParaRPr lang="de-CH" sz="1600" b="1" dirty="0">
              <a:solidFill>
                <a:srgbClr val="004C99"/>
              </a:solidFill>
            </a:endParaRPr>
          </a:p>
          <a:p>
            <a:pPr>
              <a:buNone/>
            </a:pPr>
            <a:r>
              <a:rPr lang="de-CH" sz="1600" dirty="0">
                <a:cs typeface="Arial" charset="0"/>
              </a:rPr>
              <a:t>→ </a:t>
            </a:r>
            <a:r>
              <a:rPr lang="de-CH" sz="1600" b="1" dirty="0" smtClean="0"/>
              <a:t>Sinnvolle </a:t>
            </a:r>
            <a:r>
              <a:rPr lang="de-CH" sz="1600" b="1" dirty="0"/>
              <a:t>Zusatzinformation zum </a:t>
            </a:r>
            <a:r>
              <a:rPr lang="de-CH" sz="1600" b="1" dirty="0" smtClean="0"/>
              <a:t>Zeugnis</a:t>
            </a:r>
          </a:p>
          <a:p>
            <a:pPr>
              <a:buNone/>
            </a:pPr>
            <a:r>
              <a:rPr lang="de-CH" sz="1600" dirty="0">
                <a:cs typeface="Arial" charset="0"/>
              </a:rPr>
              <a:t>→ </a:t>
            </a:r>
            <a:r>
              <a:rPr lang="de-CH" sz="1600" b="1" dirty="0" smtClean="0">
                <a:cs typeface="Arial" charset="0"/>
              </a:rPr>
              <a:t>Oftmals Teil der Bewerbungsunterlagen</a:t>
            </a:r>
            <a:endParaRPr lang="de-CH" sz="1600" b="1" dirty="0">
              <a:cs typeface="Arial" charset="0"/>
            </a:endParaRPr>
          </a:p>
        </p:txBody>
      </p:sp>
      <p:pic>
        <p:nvPicPr>
          <p:cNvPr id="94212" name="Picture 4" descr="stellwerk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188" y="1484313"/>
            <a:ext cx="4125912" cy="4537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4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Seite </a:t>
            </a:r>
            <a:fld id="{4F7CE5E7-30E1-4430-ACF0-67B0BDEF6FC0}" type="slidenum">
              <a:rPr lang="de-CH"/>
              <a:pPr/>
              <a:t>19</a:t>
            </a:fld>
            <a:endParaRPr lang="de-CH"/>
          </a:p>
        </p:txBody>
      </p:sp>
      <p:sp>
        <p:nvSpPr>
          <p:cNvPr id="14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F4A54F4-0705-45C7-85B5-F33631AEBC88}" type="datetime4">
              <a:rPr lang="de-CH"/>
              <a:pPr/>
              <a:t>29. September 2016</a:t>
            </a:fld>
            <a:endParaRPr lang="de-CH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/>
              <a:t>Thema</a:t>
            </a:r>
          </a:p>
        </p:txBody>
      </p:sp>
      <p:sp>
        <p:nvSpPr>
          <p:cNvPr id="8" name="Foliennummernplatzhalter 3"/>
          <p:cNvSpPr txBox="1">
            <a:spLocks noGrp="1"/>
          </p:cNvSpPr>
          <p:nvPr/>
        </p:nvSpPr>
        <p:spPr bwMode="auto">
          <a:xfrm>
            <a:off x="6781800" y="6527800"/>
            <a:ext cx="1981200" cy="331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00" tIns="46800" rIns="0" bIns="46800"/>
          <a:lstStyle/>
          <a:p>
            <a:pPr algn="r">
              <a:defRPr/>
            </a:pPr>
            <a:r>
              <a:rPr lang="de-CH" sz="900">
                <a:solidFill>
                  <a:schemeClr val="bg1"/>
                </a:solidFill>
                <a:latin typeface="+mn-lt"/>
              </a:rPr>
              <a:t>Seite </a:t>
            </a:r>
            <a:fld id="{826961E6-31EE-4EA9-B5B8-1B0297105C84}" type="slidenum">
              <a:rPr lang="de-CH" sz="900">
                <a:solidFill>
                  <a:schemeClr val="bg1"/>
                </a:solidFill>
                <a:latin typeface="+mn-lt"/>
              </a:rPr>
              <a:pPr algn="r">
                <a:defRPr/>
              </a:pPr>
              <a:t>19</a:t>
            </a:fld>
            <a:endParaRPr lang="de-CH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Datumsplatzhalter 4"/>
          <p:cNvSpPr txBox="1">
            <a:spLocks noGrp="1"/>
          </p:cNvSpPr>
          <p:nvPr/>
        </p:nvSpPr>
        <p:spPr bwMode="auto">
          <a:xfrm>
            <a:off x="3886200" y="6527800"/>
            <a:ext cx="19050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fld id="{3DF096D2-D58D-4650-AC3F-EB16034B0A90}" type="datetime4">
              <a:rPr lang="de-CH" sz="900">
                <a:solidFill>
                  <a:schemeClr val="bg1"/>
                </a:solidFill>
                <a:latin typeface="+mn-lt"/>
              </a:rPr>
              <a:pPr eaLnBrk="1" hangingPunct="1">
                <a:defRPr/>
              </a:pPr>
              <a:t>29. September 2016</a:t>
            </a:fld>
            <a:endParaRPr lang="de-CH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Fußzeilenplatzhalter 5"/>
          <p:cNvSpPr txBox="1">
            <a:spLocks noGrp="1"/>
          </p:cNvSpPr>
          <p:nvPr/>
        </p:nvSpPr>
        <p:spPr bwMode="auto">
          <a:xfrm>
            <a:off x="381000" y="6527800"/>
            <a:ext cx="28956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de-CH" sz="900">
                <a:solidFill>
                  <a:schemeClr val="bg1"/>
                </a:solidFill>
                <a:latin typeface="+mn-lt"/>
              </a:rPr>
              <a:t>Thema</a:t>
            </a:r>
            <a:endParaRPr lang="de-CH" sz="1100">
              <a:latin typeface="+mn-lt"/>
            </a:endParaRPr>
          </a:p>
        </p:txBody>
      </p:sp>
      <p:pic>
        <p:nvPicPr>
          <p:cNvPr id="277509" name="Picture 2" descr="Berufsberatung_PPT_Te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2325688"/>
            <a:ext cx="41941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510" name="Picture 3" descr="Profilierung_PPT_Tex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9825" y="2319338"/>
            <a:ext cx="41941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511" name="Picture 4" descr="Projekt_PPT_Tex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1725" y="3606800"/>
            <a:ext cx="41941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512" name="Picture 5" descr="Standort_PPT_Tex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789488"/>
            <a:ext cx="41941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7513" name="Picture 6" descr="Stellwerk_PPT_Tex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635375"/>
            <a:ext cx="43227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514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/>
              <a:t>Die verbindlichen Kernelemente der </a:t>
            </a:r>
            <a:r>
              <a:rPr lang="de-DE" dirty="0">
                <a:cs typeface="Arial" charset="0"/>
              </a:rPr>
              <a:t>«</a:t>
            </a:r>
            <a:r>
              <a:rPr lang="de-DE" dirty="0"/>
              <a:t>Neugestaltung </a:t>
            </a:r>
            <a:r>
              <a:rPr lang="de-DE" dirty="0" smtClean="0"/>
              <a:t>8. und 9.Schuljahr</a:t>
            </a:r>
            <a:r>
              <a:rPr lang="de-DE" dirty="0" smtClean="0">
                <a:cs typeface="Arial" charset="0"/>
              </a:rPr>
              <a:t>»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277515" name="Rectangle 11"/>
          <p:cNvSpPr>
            <a:spLocks noChangeArrowheads="1"/>
          </p:cNvSpPr>
          <p:nvPr/>
        </p:nvSpPr>
        <p:spPr bwMode="auto">
          <a:xfrm>
            <a:off x="323850" y="4724400"/>
            <a:ext cx="4248150" cy="1223963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77516" name="AutoShape 12"/>
          <p:cNvSpPr>
            <a:spLocks/>
          </p:cNvSpPr>
          <p:nvPr/>
        </p:nvSpPr>
        <p:spPr bwMode="auto">
          <a:xfrm>
            <a:off x="5224463" y="5114925"/>
            <a:ext cx="2443162" cy="609600"/>
          </a:xfrm>
          <a:prstGeom prst="borderCallout2">
            <a:avLst>
              <a:gd name="adj1" fmla="val 18750"/>
              <a:gd name="adj2" fmla="val -3120"/>
              <a:gd name="adj3" fmla="val 18750"/>
              <a:gd name="adj4" fmla="val -14426"/>
              <a:gd name="adj5" fmla="val 19009"/>
              <a:gd name="adj6" fmla="val -25796"/>
            </a:avLst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de-CH" b="1" dirty="0" smtClean="0">
                <a:solidFill>
                  <a:srgbClr val="FF3300"/>
                </a:solidFill>
                <a:latin typeface="Arial" charset="0"/>
              </a:rPr>
              <a:t>Herr </a:t>
            </a:r>
            <a:r>
              <a:rPr lang="de-CH" b="1" dirty="0" err="1" smtClean="0">
                <a:solidFill>
                  <a:srgbClr val="FF3300"/>
                </a:solidFill>
                <a:latin typeface="Arial" charset="0"/>
              </a:rPr>
              <a:t>Bunic</a:t>
            </a:r>
            <a:endParaRPr lang="de-DE" b="1" dirty="0">
              <a:solidFill>
                <a:srgbClr val="FF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7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15" grpId="0" animBg="1"/>
      <p:bldP spid="2775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Seite </a:t>
            </a:r>
            <a:fld id="{B90C8A31-D178-4060-A1C7-F4F96433C519}" type="slidenum">
              <a:rPr lang="de-CH"/>
              <a:pPr/>
              <a:t>2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A3761CA-0064-413C-BC39-A8304207039F}" type="datetime4">
              <a:rPr lang="de-CH"/>
              <a:pPr/>
              <a:t>29. September 2016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/>
              <a:t>Thema</a:t>
            </a:r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Programm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" pitchFamily="18" charset="0"/>
              <a:buNone/>
            </a:pPr>
            <a:r>
              <a:rPr lang="de-CH" sz="2400" b="1">
                <a:cs typeface="Arial" charset="0"/>
              </a:rPr>
              <a:t>Information «Neugestaltung 3. Sek»</a:t>
            </a:r>
          </a:p>
          <a:p>
            <a:pPr>
              <a:buFont typeface="Times" pitchFamily="18" charset="0"/>
              <a:buNone/>
            </a:pPr>
            <a:r>
              <a:rPr lang="de-CH" sz="2400">
                <a:cs typeface="Arial" charset="0"/>
              </a:rPr>
              <a:t>→ Die Zielsetzungen</a:t>
            </a:r>
          </a:p>
          <a:p>
            <a:pPr>
              <a:buFont typeface="Times" pitchFamily="18" charset="0"/>
              <a:buNone/>
            </a:pPr>
            <a:r>
              <a:rPr lang="de-CH" sz="2400">
                <a:cs typeface="Arial" charset="0"/>
              </a:rPr>
              <a:t>→ Die verbindlichen Kernelemente</a:t>
            </a:r>
          </a:p>
          <a:p>
            <a:pPr>
              <a:buFont typeface="Times" pitchFamily="18" charset="0"/>
              <a:buNone/>
            </a:pPr>
            <a:r>
              <a:rPr lang="de-CH" sz="2400">
                <a:cs typeface="Arial" charset="0"/>
              </a:rPr>
              <a:t>→ Wie werden sie umgesetzt?</a:t>
            </a:r>
          </a:p>
          <a:p>
            <a:pPr>
              <a:buFont typeface="Times" pitchFamily="18" charset="0"/>
              <a:buNone/>
            </a:pPr>
            <a:r>
              <a:rPr lang="de-CH" sz="2400">
                <a:cs typeface="Arial" charset="0"/>
              </a:rPr>
              <a:t>→ Wie werden die Eltern, Schülerinnen und Schüler unserer  </a:t>
            </a:r>
          </a:p>
          <a:p>
            <a:pPr>
              <a:buFont typeface="Times" pitchFamily="18" charset="0"/>
              <a:buNone/>
            </a:pPr>
            <a:r>
              <a:rPr lang="de-CH" sz="2400">
                <a:cs typeface="Arial" charset="0"/>
              </a:rPr>
              <a:t>    Sekundarschule informiert und einbezogen?</a:t>
            </a:r>
          </a:p>
        </p:txBody>
      </p:sp>
    </p:spTree>
    <p:extLst>
      <p:ext uri="{BB962C8B-B14F-4D97-AF65-F5344CB8AC3E}">
        <p14:creationId xmlns:p14="http://schemas.microsoft.com/office/powerpoint/2010/main" val="18497973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Seite </a:t>
            </a:r>
            <a:fld id="{22524D69-C757-48A2-A354-25B22D984EC6}" type="slidenum">
              <a:rPr lang="de-CH"/>
              <a:pPr/>
              <a:t>20</a:t>
            </a:fld>
            <a:endParaRPr lang="de-CH"/>
          </a:p>
        </p:txBody>
      </p:sp>
      <p:sp>
        <p:nvSpPr>
          <p:cNvPr id="10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66450C2-A985-478E-B470-8843BC131C06}" type="datetime4">
              <a:rPr lang="de-CH"/>
              <a:pPr/>
              <a:t>29. September 2016</a:t>
            </a:fld>
            <a:endParaRPr lang="de-CH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/>
              <a:t>Thema</a:t>
            </a:r>
          </a:p>
        </p:txBody>
      </p:sp>
      <p:sp>
        <p:nvSpPr>
          <p:cNvPr id="6" name="Foliennummernplatzhalter 3"/>
          <p:cNvSpPr txBox="1">
            <a:spLocks noGrp="1"/>
          </p:cNvSpPr>
          <p:nvPr/>
        </p:nvSpPr>
        <p:spPr bwMode="auto">
          <a:xfrm>
            <a:off x="6781800" y="6527800"/>
            <a:ext cx="1981200" cy="331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00" tIns="46800" rIns="0" bIns="46800"/>
          <a:lstStyle/>
          <a:p>
            <a:pPr algn="r">
              <a:defRPr/>
            </a:pPr>
            <a:r>
              <a:rPr lang="de-CH" sz="900">
                <a:solidFill>
                  <a:schemeClr val="bg1"/>
                </a:solidFill>
                <a:latin typeface="+mn-lt"/>
              </a:rPr>
              <a:t>Seite </a:t>
            </a:r>
            <a:fld id="{0B51DB79-BB66-4A84-B561-ACDB232287DD}" type="slidenum">
              <a:rPr lang="de-CH" sz="900">
                <a:solidFill>
                  <a:schemeClr val="bg1"/>
                </a:solidFill>
                <a:latin typeface="+mn-lt"/>
              </a:rPr>
              <a:pPr algn="r">
                <a:defRPr/>
              </a:pPr>
              <a:t>20</a:t>
            </a:fld>
            <a:endParaRPr lang="de-CH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Datumsplatzhalter 4"/>
          <p:cNvSpPr txBox="1">
            <a:spLocks noGrp="1"/>
          </p:cNvSpPr>
          <p:nvPr/>
        </p:nvSpPr>
        <p:spPr bwMode="auto">
          <a:xfrm>
            <a:off x="3886200" y="6527800"/>
            <a:ext cx="19050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fld id="{15C7BA09-EC74-43D8-A55A-EEA4D16ECEB9}" type="datetime4">
              <a:rPr lang="de-CH" sz="900">
                <a:solidFill>
                  <a:schemeClr val="bg1"/>
                </a:solidFill>
                <a:latin typeface="+mn-lt"/>
              </a:rPr>
              <a:pPr eaLnBrk="1" hangingPunct="1">
                <a:defRPr/>
              </a:pPr>
              <a:t>29. September 2016</a:t>
            </a:fld>
            <a:endParaRPr lang="de-CH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ußzeilenplatzhalter 5"/>
          <p:cNvSpPr txBox="1">
            <a:spLocks noGrp="1"/>
          </p:cNvSpPr>
          <p:nvPr/>
        </p:nvSpPr>
        <p:spPr bwMode="auto">
          <a:xfrm>
            <a:off x="381000" y="6527800"/>
            <a:ext cx="28956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de-CH" sz="900">
                <a:solidFill>
                  <a:schemeClr val="bg1"/>
                </a:solidFill>
                <a:latin typeface="+mn-lt"/>
              </a:rPr>
              <a:t>Thema</a:t>
            </a:r>
            <a:endParaRPr lang="de-CH" sz="1100">
              <a:latin typeface="+mn-lt"/>
            </a:endParaRPr>
          </a:p>
        </p:txBody>
      </p:sp>
      <p:sp>
        <p:nvSpPr>
          <p:cNvPr id="196613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004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661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0"/>
            <a:ext cx="8382000" cy="1619250"/>
          </a:xfrm>
        </p:spPr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Standortgespräch</a:t>
            </a:r>
            <a:br>
              <a:rPr lang="de-DE">
                <a:solidFill>
                  <a:schemeClr val="bg1"/>
                </a:solidFill>
              </a:rPr>
            </a:br>
            <a:r>
              <a:rPr lang="de-DE" sz="1400" b="0">
                <a:solidFill>
                  <a:schemeClr val="bg1"/>
                </a:solidFill>
              </a:rPr>
              <a:t>Potenziale erkennen, Ziele vereinbaren</a:t>
            </a:r>
            <a:endParaRPr lang="de-DE" sz="1400" b="0"/>
          </a:p>
        </p:txBody>
      </p:sp>
      <p:sp>
        <p:nvSpPr>
          <p:cNvPr id="196615" name="Oval 9"/>
          <p:cNvSpPr>
            <a:spLocks noChangeArrowheads="1"/>
          </p:cNvSpPr>
          <p:nvPr/>
        </p:nvSpPr>
        <p:spPr bwMode="auto">
          <a:xfrm>
            <a:off x="2955925" y="1981200"/>
            <a:ext cx="5578475" cy="5578475"/>
          </a:xfrm>
          <a:prstGeom prst="ellipse">
            <a:avLst/>
          </a:prstGeom>
          <a:noFill/>
          <a:ln w="635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196616" name="Picture 12" descr="Standort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9988" y="2665413"/>
            <a:ext cx="5578475" cy="34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Seite </a:t>
            </a:r>
            <a:fld id="{28A4E979-5CD1-459D-8472-41704B9034F5}" type="slidenum">
              <a:rPr lang="de-CH"/>
              <a:pPr/>
              <a:t>21</a:t>
            </a:fld>
            <a:endParaRPr lang="de-CH"/>
          </a:p>
        </p:txBody>
      </p:sp>
      <p:sp>
        <p:nvSpPr>
          <p:cNvPr id="9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0F5C2DD-3659-4509-B1FC-551FB16F5CDE}" type="datetime4">
              <a:rPr lang="de-CH"/>
              <a:pPr/>
              <a:t>29. September 2016</a:t>
            </a:fld>
            <a:endParaRPr lang="de-CH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/>
              <a:t>Thema</a:t>
            </a:r>
          </a:p>
        </p:txBody>
      </p:sp>
      <p:sp>
        <p:nvSpPr>
          <p:cNvPr id="5" name="Foliennummernplatzhalter 4"/>
          <p:cNvSpPr txBox="1">
            <a:spLocks noGrp="1"/>
          </p:cNvSpPr>
          <p:nvPr/>
        </p:nvSpPr>
        <p:spPr bwMode="auto">
          <a:xfrm>
            <a:off x="6781800" y="6527800"/>
            <a:ext cx="1981200" cy="331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00" tIns="46800" rIns="0" bIns="46800"/>
          <a:lstStyle/>
          <a:p>
            <a:pPr algn="r">
              <a:defRPr/>
            </a:pPr>
            <a:r>
              <a:rPr lang="de-CH" sz="900">
                <a:solidFill>
                  <a:schemeClr val="bg1"/>
                </a:solidFill>
                <a:latin typeface="+mn-lt"/>
              </a:rPr>
              <a:t>Seite </a:t>
            </a:r>
            <a:fld id="{E9718C0F-2912-4CEC-B5F7-A9C7BA1FFE7F}" type="slidenum">
              <a:rPr lang="de-CH" sz="900">
                <a:solidFill>
                  <a:schemeClr val="bg1"/>
                </a:solidFill>
                <a:latin typeface="+mn-lt"/>
              </a:rPr>
              <a:pPr algn="r">
                <a:defRPr/>
              </a:pPr>
              <a:t>21</a:t>
            </a:fld>
            <a:endParaRPr lang="de-CH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Datumsplatzhalter 5"/>
          <p:cNvSpPr txBox="1">
            <a:spLocks noGrp="1"/>
          </p:cNvSpPr>
          <p:nvPr/>
        </p:nvSpPr>
        <p:spPr bwMode="auto">
          <a:xfrm>
            <a:off x="3886200" y="6527800"/>
            <a:ext cx="19050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fld id="{EBF3496A-7304-480D-A72D-6FB8481F0AEE}" type="datetime4">
              <a:rPr lang="de-CH" sz="900">
                <a:solidFill>
                  <a:schemeClr val="bg1"/>
                </a:solidFill>
                <a:latin typeface="+mn-lt"/>
              </a:rPr>
              <a:pPr eaLnBrk="1" hangingPunct="1">
                <a:defRPr/>
              </a:pPr>
              <a:t>29. September 2016</a:t>
            </a:fld>
            <a:endParaRPr lang="de-CH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ußzeilenplatzhalter 6"/>
          <p:cNvSpPr txBox="1">
            <a:spLocks noGrp="1"/>
          </p:cNvSpPr>
          <p:nvPr/>
        </p:nvSpPr>
        <p:spPr bwMode="auto">
          <a:xfrm>
            <a:off x="381000" y="6527800"/>
            <a:ext cx="28956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de-CH" sz="900">
                <a:solidFill>
                  <a:schemeClr val="bg1"/>
                </a:solidFill>
                <a:latin typeface="+mn-lt"/>
              </a:rPr>
              <a:t>Thema</a:t>
            </a:r>
            <a:endParaRPr lang="de-CH" sz="1100">
              <a:latin typeface="+mn-lt"/>
            </a:endParaRPr>
          </a:p>
        </p:txBody>
      </p:sp>
      <p:sp>
        <p:nvSpPr>
          <p:cNvPr id="2222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CH"/>
              <a:t>Dossierunterlagen für Standortgespräch</a:t>
            </a:r>
          </a:p>
        </p:txBody>
      </p:sp>
      <p:sp>
        <p:nvSpPr>
          <p:cNvPr id="22221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2014538"/>
            <a:ext cx="4114800" cy="3700462"/>
          </a:xfrm>
        </p:spPr>
        <p:txBody>
          <a:bodyPr/>
          <a:lstStyle/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de-CH" sz="2400" b="1"/>
              <a:t>Selbsteinschätzung der Jugendlichen:</a:t>
            </a:r>
          </a:p>
          <a:p>
            <a:pPr>
              <a:lnSpc>
                <a:spcPct val="100000"/>
              </a:lnSpc>
            </a:pPr>
            <a:r>
              <a:rPr lang="de-CH"/>
              <a:t>Umgang mit Anforderungen und</a:t>
            </a:r>
          </a:p>
          <a:p>
            <a:pPr>
              <a:lnSpc>
                <a:spcPct val="100000"/>
              </a:lnSpc>
            </a:pPr>
            <a:r>
              <a:rPr lang="de-CH"/>
              <a:t>Umgang mit Menschen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de-CH" sz="2400" b="1"/>
              <a:t>Fremdeinschätzung der Lehrperson:</a:t>
            </a:r>
          </a:p>
          <a:p>
            <a:pPr>
              <a:lnSpc>
                <a:spcPct val="100000"/>
              </a:lnSpc>
            </a:pPr>
            <a:r>
              <a:rPr lang="de-CH"/>
              <a:t>Umgang mit Anforderungen und</a:t>
            </a:r>
          </a:p>
          <a:p>
            <a:pPr>
              <a:lnSpc>
                <a:spcPct val="100000"/>
              </a:lnSpc>
            </a:pPr>
            <a:r>
              <a:rPr lang="de-CH"/>
              <a:t>Umgang mit Menschen</a:t>
            </a:r>
          </a:p>
        </p:txBody>
      </p:sp>
      <p:pic>
        <p:nvPicPr>
          <p:cNvPr id="222215" name="Picture 4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844675"/>
            <a:ext cx="3816350" cy="43926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2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2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2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2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2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22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Seite </a:t>
            </a:r>
            <a:fld id="{5B6E97D5-64F6-4471-A4DA-161202D46D89}" type="slidenum">
              <a:rPr lang="de-CH"/>
              <a:pPr/>
              <a:t>22</a:t>
            </a:fld>
            <a:endParaRPr lang="de-CH"/>
          </a:p>
        </p:txBody>
      </p:sp>
      <p:sp>
        <p:nvSpPr>
          <p:cNvPr id="9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7E85D99-7130-440F-BDDA-D7AEDB649489}" type="datetime4">
              <a:rPr lang="de-CH"/>
              <a:pPr/>
              <a:t>29. September 2016</a:t>
            </a:fld>
            <a:endParaRPr lang="de-CH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/>
              <a:t>Thema</a:t>
            </a:r>
          </a:p>
        </p:txBody>
      </p:sp>
      <p:sp>
        <p:nvSpPr>
          <p:cNvPr id="5" name="Foliennummernplatzhalter 4"/>
          <p:cNvSpPr txBox="1">
            <a:spLocks noGrp="1"/>
          </p:cNvSpPr>
          <p:nvPr/>
        </p:nvSpPr>
        <p:spPr bwMode="auto">
          <a:xfrm>
            <a:off x="6781800" y="6527800"/>
            <a:ext cx="1981200" cy="331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00" tIns="46800" rIns="0" bIns="46800"/>
          <a:lstStyle/>
          <a:p>
            <a:pPr algn="r">
              <a:defRPr/>
            </a:pPr>
            <a:r>
              <a:rPr lang="de-CH" sz="900">
                <a:solidFill>
                  <a:schemeClr val="bg1"/>
                </a:solidFill>
                <a:latin typeface="+mn-lt"/>
              </a:rPr>
              <a:t>Seite </a:t>
            </a:r>
            <a:fld id="{E803562C-A6FF-4E6D-A8E1-9FAFBB1D0122}" type="slidenum">
              <a:rPr lang="de-CH" sz="900">
                <a:solidFill>
                  <a:schemeClr val="bg1"/>
                </a:solidFill>
                <a:latin typeface="+mn-lt"/>
              </a:rPr>
              <a:pPr algn="r">
                <a:defRPr/>
              </a:pPr>
              <a:t>22</a:t>
            </a:fld>
            <a:endParaRPr lang="de-CH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Datumsplatzhalter 5"/>
          <p:cNvSpPr txBox="1">
            <a:spLocks noGrp="1"/>
          </p:cNvSpPr>
          <p:nvPr/>
        </p:nvSpPr>
        <p:spPr bwMode="auto">
          <a:xfrm>
            <a:off x="3886200" y="6527800"/>
            <a:ext cx="19050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fld id="{74CF801D-7752-4739-8F73-A70BED342447}" type="datetime4">
              <a:rPr lang="de-CH" sz="900">
                <a:solidFill>
                  <a:schemeClr val="bg1"/>
                </a:solidFill>
                <a:latin typeface="+mn-lt"/>
              </a:rPr>
              <a:pPr eaLnBrk="1" hangingPunct="1">
                <a:defRPr/>
              </a:pPr>
              <a:t>29. September 2016</a:t>
            </a:fld>
            <a:endParaRPr lang="de-CH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ußzeilenplatzhalter 6"/>
          <p:cNvSpPr txBox="1">
            <a:spLocks noGrp="1"/>
          </p:cNvSpPr>
          <p:nvPr/>
        </p:nvSpPr>
        <p:spPr bwMode="auto">
          <a:xfrm>
            <a:off x="381000" y="6527800"/>
            <a:ext cx="28956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de-CH" sz="900">
                <a:solidFill>
                  <a:schemeClr val="bg1"/>
                </a:solidFill>
                <a:latin typeface="+mn-lt"/>
              </a:rPr>
              <a:t>Thema</a:t>
            </a:r>
            <a:endParaRPr lang="de-CH" sz="1100">
              <a:latin typeface="+mn-lt"/>
            </a:endParaRPr>
          </a:p>
        </p:txBody>
      </p:sp>
      <p:sp>
        <p:nvSpPr>
          <p:cNvPr id="22426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CH"/>
              <a:t>Dossierunterlagen für Standortgespräch</a:t>
            </a:r>
          </a:p>
        </p:txBody>
      </p:sp>
      <p:sp>
        <p:nvSpPr>
          <p:cNvPr id="22426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2014538"/>
            <a:ext cx="4114800" cy="3700462"/>
          </a:xfrm>
        </p:spPr>
        <p:txBody>
          <a:bodyPr/>
          <a:lstStyle/>
          <a:p>
            <a:pPr>
              <a:buFont typeface="Times" pitchFamily="18" charset="0"/>
              <a:buNone/>
            </a:pPr>
            <a:endParaRPr lang="de-CH" dirty="0" smtClean="0"/>
          </a:p>
          <a:p>
            <a:pPr>
              <a:buFont typeface="Times" pitchFamily="18" charset="0"/>
              <a:buNone/>
            </a:pPr>
            <a:r>
              <a:rPr lang="de-CH" b="1" dirty="0"/>
              <a:t>	</a:t>
            </a:r>
            <a:r>
              <a:rPr lang="de-CH" b="1" dirty="0" smtClean="0"/>
              <a:t>Meine </a:t>
            </a:r>
            <a:r>
              <a:rPr lang="de-CH" b="1" dirty="0"/>
              <a:t>momentane Berufswahlsituation:</a:t>
            </a:r>
          </a:p>
          <a:p>
            <a:pPr>
              <a:buFont typeface="Wingdings" pitchFamily="2" charset="2"/>
              <a:buChar char="ü"/>
            </a:pPr>
            <a:r>
              <a:rPr lang="de-CH" dirty="0"/>
              <a:t>Welche Berufswahlschritte habe ich bis jetzt unternommen?</a:t>
            </a:r>
          </a:p>
          <a:p>
            <a:pPr>
              <a:buFont typeface="Wingdings" pitchFamily="2" charset="2"/>
              <a:buChar char="ü"/>
            </a:pPr>
            <a:r>
              <a:rPr lang="de-CH" dirty="0"/>
              <a:t>Welches sind meine Berufswahlwünsche</a:t>
            </a:r>
            <a:r>
              <a:rPr lang="de-CH" dirty="0" smtClean="0"/>
              <a:t>?</a:t>
            </a:r>
            <a:endParaRPr lang="de-CH" dirty="0"/>
          </a:p>
        </p:txBody>
      </p:sp>
      <p:pic>
        <p:nvPicPr>
          <p:cNvPr id="224263" name="Picture 4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1916113"/>
            <a:ext cx="3600450" cy="439261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4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4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Seite </a:t>
            </a:r>
            <a:fld id="{13F2628C-EEBE-490E-8B92-E6B68FC947A9}" type="slidenum">
              <a:rPr lang="de-CH"/>
              <a:pPr/>
              <a:t>23</a:t>
            </a:fld>
            <a:endParaRPr lang="de-CH"/>
          </a:p>
        </p:txBody>
      </p:sp>
      <p:sp>
        <p:nvSpPr>
          <p:cNvPr id="9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210AB2E-D022-4144-AE34-B3555793C3D4}" type="datetime4">
              <a:rPr lang="de-CH"/>
              <a:pPr/>
              <a:t>29. September 2016</a:t>
            </a:fld>
            <a:endParaRPr lang="de-CH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/>
              <a:t>Thema</a:t>
            </a:r>
          </a:p>
        </p:txBody>
      </p:sp>
      <p:sp>
        <p:nvSpPr>
          <p:cNvPr id="5" name="Foliennummernplatzhalter 4"/>
          <p:cNvSpPr txBox="1">
            <a:spLocks noGrp="1"/>
          </p:cNvSpPr>
          <p:nvPr/>
        </p:nvSpPr>
        <p:spPr bwMode="auto">
          <a:xfrm>
            <a:off x="6781800" y="6527800"/>
            <a:ext cx="1981200" cy="331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00" tIns="46800" rIns="0" bIns="46800"/>
          <a:lstStyle/>
          <a:p>
            <a:pPr algn="r">
              <a:defRPr/>
            </a:pPr>
            <a:r>
              <a:rPr lang="de-CH" sz="900">
                <a:solidFill>
                  <a:schemeClr val="bg1"/>
                </a:solidFill>
                <a:latin typeface="+mn-lt"/>
              </a:rPr>
              <a:t>Seite </a:t>
            </a:r>
            <a:fld id="{09823465-C772-4BE7-84E0-42C1FE5197B5}" type="slidenum">
              <a:rPr lang="de-CH" sz="900">
                <a:solidFill>
                  <a:schemeClr val="bg1"/>
                </a:solidFill>
                <a:latin typeface="+mn-lt"/>
              </a:rPr>
              <a:pPr algn="r">
                <a:defRPr/>
              </a:pPr>
              <a:t>23</a:t>
            </a:fld>
            <a:endParaRPr lang="de-CH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Datumsplatzhalter 5"/>
          <p:cNvSpPr txBox="1">
            <a:spLocks noGrp="1"/>
          </p:cNvSpPr>
          <p:nvPr/>
        </p:nvSpPr>
        <p:spPr bwMode="auto">
          <a:xfrm>
            <a:off x="3886200" y="6527800"/>
            <a:ext cx="19050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fld id="{0756E953-6E22-40A7-A668-877795AE7D07}" type="datetime4">
              <a:rPr lang="de-CH" sz="900">
                <a:solidFill>
                  <a:schemeClr val="bg1"/>
                </a:solidFill>
                <a:latin typeface="+mn-lt"/>
              </a:rPr>
              <a:pPr eaLnBrk="1" hangingPunct="1">
                <a:defRPr/>
              </a:pPr>
              <a:t>29. September 2016</a:t>
            </a:fld>
            <a:endParaRPr lang="de-CH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ußzeilenplatzhalter 6"/>
          <p:cNvSpPr txBox="1">
            <a:spLocks noGrp="1"/>
          </p:cNvSpPr>
          <p:nvPr/>
        </p:nvSpPr>
        <p:spPr bwMode="auto">
          <a:xfrm>
            <a:off x="381000" y="6527800"/>
            <a:ext cx="28956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de-CH" sz="900">
                <a:solidFill>
                  <a:schemeClr val="bg1"/>
                </a:solidFill>
                <a:latin typeface="+mn-lt"/>
              </a:rPr>
              <a:t>Thema</a:t>
            </a:r>
            <a:endParaRPr lang="de-CH" sz="1100">
              <a:latin typeface="+mn-lt"/>
            </a:endParaRPr>
          </a:p>
        </p:txBody>
      </p:sp>
      <p:sp>
        <p:nvSpPr>
          <p:cNvPr id="2263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CH"/>
              <a:t>Dossierunterlagen für Standortgespräch</a:t>
            </a:r>
          </a:p>
        </p:txBody>
      </p:sp>
      <p:sp>
        <p:nvSpPr>
          <p:cNvPr id="22631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2014538"/>
            <a:ext cx="4114800" cy="3700462"/>
          </a:xfrm>
        </p:spPr>
        <p:txBody>
          <a:bodyPr/>
          <a:lstStyle/>
          <a:p>
            <a:pPr>
              <a:buFont typeface="Times" pitchFamily="18" charset="0"/>
              <a:buNone/>
            </a:pPr>
            <a:endParaRPr lang="de-CH" b="1" dirty="0" smtClean="0"/>
          </a:p>
          <a:p>
            <a:pPr>
              <a:buFont typeface="Times" pitchFamily="18" charset="0"/>
              <a:buNone/>
            </a:pPr>
            <a:r>
              <a:rPr lang="de-CH" b="1" dirty="0"/>
              <a:t>	</a:t>
            </a:r>
            <a:r>
              <a:rPr lang="de-CH" b="1" dirty="0" smtClean="0"/>
              <a:t>Zielvereinbarung </a:t>
            </a:r>
            <a:r>
              <a:rPr lang="de-CH" b="1" dirty="0"/>
              <a:t>für die 3. Sek </a:t>
            </a:r>
          </a:p>
          <a:p>
            <a:pPr>
              <a:buFont typeface="Wingdings" pitchFamily="2" charset="2"/>
              <a:buChar char="ü"/>
            </a:pPr>
            <a:r>
              <a:rPr lang="de-CH" dirty="0"/>
              <a:t>Ich will die folgenden </a:t>
            </a:r>
            <a:r>
              <a:rPr lang="de-CH" b="1" dirty="0"/>
              <a:t>Stärken</a:t>
            </a:r>
            <a:r>
              <a:rPr lang="de-CH" dirty="0"/>
              <a:t> </a:t>
            </a:r>
            <a:r>
              <a:rPr lang="de-CH" dirty="0" smtClean="0"/>
              <a:t>ausbauen…</a:t>
            </a:r>
            <a:endParaRPr lang="de-CH" dirty="0"/>
          </a:p>
          <a:p>
            <a:pPr>
              <a:buFont typeface="Wingdings" pitchFamily="2" charset="2"/>
              <a:buChar char="ü"/>
            </a:pPr>
            <a:r>
              <a:rPr lang="de-CH" dirty="0"/>
              <a:t>Ich will die folgenden </a:t>
            </a:r>
            <a:r>
              <a:rPr lang="de-CH" b="1" dirty="0"/>
              <a:t>Lücken</a:t>
            </a:r>
            <a:r>
              <a:rPr lang="de-CH" dirty="0"/>
              <a:t> </a:t>
            </a:r>
            <a:r>
              <a:rPr lang="de-CH" dirty="0" smtClean="0"/>
              <a:t>schliessen…</a:t>
            </a:r>
            <a:endParaRPr lang="de-CH" dirty="0"/>
          </a:p>
        </p:txBody>
      </p:sp>
      <p:pic>
        <p:nvPicPr>
          <p:cNvPr id="226311" name="Picture 4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916113"/>
            <a:ext cx="3671888" cy="44656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6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63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Seite </a:t>
            </a:r>
            <a:fld id="{94945AD0-B78D-45FD-B8F9-5CFB0F17946B}" type="slidenum">
              <a:rPr lang="de-CH"/>
              <a:pPr/>
              <a:t>24</a:t>
            </a:fld>
            <a:endParaRPr lang="de-CH"/>
          </a:p>
        </p:txBody>
      </p:sp>
      <p:sp>
        <p:nvSpPr>
          <p:cNvPr id="14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94D17A5-301C-4D3D-9D2C-EEF64EBCD487}" type="datetime4">
              <a:rPr lang="de-CH"/>
              <a:pPr/>
              <a:t>29. September 2016</a:t>
            </a:fld>
            <a:endParaRPr lang="de-CH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/>
              <a:t>Thema</a:t>
            </a:r>
          </a:p>
        </p:txBody>
      </p:sp>
      <p:sp>
        <p:nvSpPr>
          <p:cNvPr id="8" name="Foliennummernplatzhalter 3"/>
          <p:cNvSpPr txBox="1">
            <a:spLocks noGrp="1"/>
          </p:cNvSpPr>
          <p:nvPr/>
        </p:nvSpPr>
        <p:spPr bwMode="auto">
          <a:xfrm>
            <a:off x="6781800" y="6527800"/>
            <a:ext cx="1981200" cy="331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00" tIns="46800" rIns="0" bIns="46800"/>
          <a:lstStyle/>
          <a:p>
            <a:pPr algn="r">
              <a:defRPr/>
            </a:pPr>
            <a:r>
              <a:rPr lang="de-CH" sz="900">
                <a:solidFill>
                  <a:schemeClr val="bg1"/>
                </a:solidFill>
                <a:latin typeface="+mn-lt"/>
              </a:rPr>
              <a:t>Seite </a:t>
            </a:r>
            <a:fld id="{628DED3D-52F9-40ED-AC31-17993D9AB626}" type="slidenum">
              <a:rPr lang="de-CH" sz="900">
                <a:solidFill>
                  <a:schemeClr val="bg1"/>
                </a:solidFill>
                <a:latin typeface="+mn-lt"/>
              </a:rPr>
              <a:pPr algn="r">
                <a:defRPr/>
              </a:pPr>
              <a:t>24</a:t>
            </a:fld>
            <a:endParaRPr lang="de-CH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Datumsplatzhalter 4"/>
          <p:cNvSpPr txBox="1">
            <a:spLocks noGrp="1"/>
          </p:cNvSpPr>
          <p:nvPr/>
        </p:nvSpPr>
        <p:spPr bwMode="auto">
          <a:xfrm>
            <a:off x="3886200" y="6527800"/>
            <a:ext cx="19050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fld id="{3DF096D2-D58D-4650-AC3F-EB16034B0A90}" type="datetime4">
              <a:rPr lang="de-CH" sz="900">
                <a:solidFill>
                  <a:schemeClr val="bg1"/>
                </a:solidFill>
                <a:latin typeface="+mn-lt"/>
              </a:rPr>
              <a:pPr eaLnBrk="1" hangingPunct="1">
                <a:defRPr/>
              </a:pPr>
              <a:t>29. September 2016</a:t>
            </a:fld>
            <a:endParaRPr lang="de-CH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Fußzeilenplatzhalter 5"/>
          <p:cNvSpPr txBox="1">
            <a:spLocks noGrp="1"/>
          </p:cNvSpPr>
          <p:nvPr/>
        </p:nvSpPr>
        <p:spPr bwMode="auto">
          <a:xfrm>
            <a:off x="381000" y="6527800"/>
            <a:ext cx="28956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de-CH" sz="900">
                <a:solidFill>
                  <a:schemeClr val="bg1"/>
                </a:solidFill>
                <a:latin typeface="+mn-lt"/>
              </a:rPr>
              <a:t>Thema</a:t>
            </a:r>
            <a:endParaRPr lang="de-CH" sz="1100">
              <a:latin typeface="+mn-lt"/>
            </a:endParaRPr>
          </a:p>
        </p:txBody>
      </p:sp>
      <p:pic>
        <p:nvPicPr>
          <p:cNvPr id="279557" name="Picture 2" descr="Berufsberatung_PPT_Te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2325688"/>
            <a:ext cx="41941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558" name="Picture 3" descr="Profilierung_PPT_Tex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9825" y="2319338"/>
            <a:ext cx="41941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559" name="Picture 4" descr="Projekt_PPT_Tex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1725" y="3606800"/>
            <a:ext cx="41941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560" name="Picture 5" descr="Standort_PPT_Tex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789488"/>
            <a:ext cx="41941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561" name="Picture 6" descr="Stellwerk_PPT_Tex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635375"/>
            <a:ext cx="43227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9562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/>
              <a:t>Die verbindlichen Kernelemente der </a:t>
            </a:r>
            <a:r>
              <a:rPr lang="de-DE" dirty="0">
                <a:cs typeface="Arial" charset="0"/>
              </a:rPr>
              <a:t>«</a:t>
            </a:r>
            <a:r>
              <a:rPr lang="de-DE" dirty="0"/>
              <a:t>Neugestaltung </a:t>
            </a:r>
            <a:r>
              <a:rPr lang="de-DE" dirty="0" smtClean="0"/>
              <a:t>8. und 9.Schuljahr</a:t>
            </a:r>
            <a:r>
              <a:rPr lang="de-DE" dirty="0" smtClean="0">
                <a:cs typeface="Arial" charset="0"/>
              </a:rPr>
              <a:t>»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279563" name="Rectangle 11"/>
          <p:cNvSpPr>
            <a:spLocks noChangeArrowheads="1"/>
          </p:cNvSpPr>
          <p:nvPr/>
        </p:nvSpPr>
        <p:spPr bwMode="auto">
          <a:xfrm>
            <a:off x="4643438" y="2276475"/>
            <a:ext cx="4248150" cy="1223963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79564" name="AutoShape 12"/>
          <p:cNvSpPr>
            <a:spLocks/>
          </p:cNvSpPr>
          <p:nvPr/>
        </p:nvSpPr>
        <p:spPr bwMode="auto">
          <a:xfrm>
            <a:off x="5219700" y="4941888"/>
            <a:ext cx="3600450" cy="935037"/>
          </a:xfrm>
          <a:prstGeom prst="borderCallout2">
            <a:avLst>
              <a:gd name="adj1" fmla="val 12222"/>
              <a:gd name="adj2" fmla="val -2116"/>
              <a:gd name="adj3" fmla="val 12222"/>
              <a:gd name="adj4" fmla="val -13625"/>
              <a:gd name="adj5" fmla="val -155181"/>
              <a:gd name="adj6" fmla="val -13713"/>
            </a:avLst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266700"/>
            <a:r>
              <a:rPr lang="de-CH" b="1" dirty="0" smtClean="0">
                <a:solidFill>
                  <a:srgbClr val="FF3300"/>
                </a:solidFill>
                <a:latin typeface="Arial" charset="0"/>
              </a:rPr>
              <a:t>Frau Rados</a:t>
            </a:r>
            <a:endParaRPr lang="de-DE" b="1" dirty="0">
              <a:solidFill>
                <a:srgbClr val="FF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9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9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63" grpId="0" animBg="1"/>
      <p:bldP spid="27956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6A041D1F-BF2C-4E73-9853-42E8E59BDA78}" type="slidenum">
              <a:rPr lang="de-CH"/>
              <a:pPr/>
              <a:t>25</a:t>
            </a:fld>
            <a:endParaRPr lang="de-CH" dirty="0"/>
          </a:p>
        </p:txBody>
      </p:sp>
      <p:sp>
        <p:nvSpPr>
          <p:cNvPr id="10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06F2273-E912-44F9-AFFE-F6C4397CFF3D}" type="datetime4">
              <a:rPr lang="de-CH"/>
              <a:pPr/>
              <a:t>29. September 2016</a:t>
            </a:fld>
            <a:endParaRPr lang="de-CH" dirty="0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dirty="0"/>
              <a:t>Thema</a:t>
            </a:r>
          </a:p>
        </p:txBody>
      </p:sp>
      <p:sp>
        <p:nvSpPr>
          <p:cNvPr id="6" name="Foliennummernplatzhalter 3"/>
          <p:cNvSpPr txBox="1">
            <a:spLocks noGrp="1"/>
          </p:cNvSpPr>
          <p:nvPr/>
        </p:nvSpPr>
        <p:spPr bwMode="auto">
          <a:xfrm>
            <a:off x="6781800" y="6527800"/>
            <a:ext cx="1981200" cy="331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00" tIns="46800" rIns="0" bIns="46800"/>
          <a:lstStyle/>
          <a:p>
            <a:pPr algn="r">
              <a:defRPr/>
            </a:pPr>
            <a:r>
              <a:rPr lang="de-CH" sz="900" dirty="0">
                <a:solidFill>
                  <a:schemeClr val="bg1"/>
                </a:solidFill>
                <a:latin typeface="+mn-lt"/>
              </a:rPr>
              <a:t>Seite </a:t>
            </a:r>
            <a:fld id="{89452ED9-1437-457D-96FD-41742BCEEC37}" type="slidenum">
              <a:rPr lang="de-CH" sz="900">
                <a:solidFill>
                  <a:schemeClr val="bg1"/>
                </a:solidFill>
                <a:latin typeface="+mn-lt"/>
              </a:rPr>
              <a:pPr algn="r">
                <a:defRPr/>
              </a:pPr>
              <a:t>25</a:t>
            </a:fld>
            <a:endParaRPr lang="de-CH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Datumsplatzhalter 4"/>
          <p:cNvSpPr txBox="1">
            <a:spLocks noGrp="1"/>
          </p:cNvSpPr>
          <p:nvPr/>
        </p:nvSpPr>
        <p:spPr bwMode="auto">
          <a:xfrm>
            <a:off x="3886200" y="6527800"/>
            <a:ext cx="19050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fld id="{9E80751D-4E51-4808-A39A-0F5F85053782}" type="datetime4">
              <a:rPr lang="de-CH" sz="900">
                <a:solidFill>
                  <a:schemeClr val="bg1"/>
                </a:solidFill>
                <a:latin typeface="+mn-lt"/>
              </a:rPr>
              <a:pPr eaLnBrk="1" hangingPunct="1">
                <a:defRPr/>
              </a:pPr>
              <a:t>29. September 2016</a:t>
            </a:fld>
            <a:endParaRPr lang="de-CH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ußzeilenplatzhalter 5"/>
          <p:cNvSpPr txBox="1">
            <a:spLocks noGrp="1"/>
          </p:cNvSpPr>
          <p:nvPr/>
        </p:nvSpPr>
        <p:spPr bwMode="auto">
          <a:xfrm>
            <a:off x="381000" y="6527800"/>
            <a:ext cx="28956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de-CH" sz="900" dirty="0">
                <a:solidFill>
                  <a:schemeClr val="bg1"/>
                </a:solidFill>
                <a:latin typeface="+mn-lt"/>
              </a:rPr>
              <a:t>Thema</a:t>
            </a:r>
            <a:endParaRPr lang="de-CH" sz="1100" dirty="0">
              <a:latin typeface="+mn-lt"/>
            </a:endParaRPr>
          </a:p>
        </p:txBody>
      </p:sp>
      <p:sp>
        <p:nvSpPr>
          <p:cNvPr id="199685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004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9968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0"/>
            <a:ext cx="8382000" cy="1619250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Individuelle Profilierung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sz="1400" b="0" dirty="0">
                <a:solidFill>
                  <a:schemeClr val="bg1"/>
                </a:solidFill>
              </a:rPr>
              <a:t>Stärken ausbauen, Lücken schliessen</a:t>
            </a:r>
            <a:endParaRPr lang="de-DE" sz="1400" b="0" dirty="0"/>
          </a:p>
        </p:txBody>
      </p:sp>
      <p:sp>
        <p:nvSpPr>
          <p:cNvPr id="199687" name="Oval 6"/>
          <p:cNvSpPr>
            <a:spLocks noChangeArrowheads="1"/>
          </p:cNvSpPr>
          <p:nvPr/>
        </p:nvSpPr>
        <p:spPr bwMode="auto">
          <a:xfrm>
            <a:off x="2955925" y="1981200"/>
            <a:ext cx="5578475" cy="5578475"/>
          </a:xfrm>
          <a:prstGeom prst="ellipse">
            <a:avLst/>
          </a:prstGeom>
          <a:noFill/>
          <a:ln w="63500">
            <a:solidFill>
              <a:srgbClr val="BE144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199688" name="Picture 9" descr="Profilierung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9988" y="2665413"/>
            <a:ext cx="5578475" cy="34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665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FE91D6A5-1566-46FC-B18A-7A3483F387BF}" type="slidenum">
              <a:rPr lang="de-CH"/>
              <a:pPr/>
              <a:t>26</a:t>
            </a:fld>
            <a:endParaRPr lang="de-CH" dirty="0"/>
          </a:p>
        </p:txBody>
      </p:sp>
      <p:sp>
        <p:nvSpPr>
          <p:cNvPr id="9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A148BF4-D1E7-4380-8195-9C8808E69D51}" type="datetime4">
              <a:rPr lang="de-CH"/>
              <a:pPr/>
              <a:t>29. September 2016</a:t>
            </a:fld>
            <a:endParaRPr lang="de-CH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dirty="0"/>
              <a:t>Thema</a:t>
            </a:r>
          </a:p>
        </p:txBody>
      </p:sp>
      <p:sp>
        <p:nvSpPr>
          <p:cNvPr id="5" name="Foliennummernplatzhalter 3"/>
          <p:cNvSpPr txBox="1">
            <a:spLocks noGrp="1"/>
          </p:cNvSpPr>
          <p:nvPr/>
        </p:nvSpPr>
        <p:spPr bwMode="auto">
          <a:xfrm>
            <a:off x="6781800" y="6527800"/>
            <a:ext cx="1981200" cy="331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00" tIns="46800" rIns="0" bIns="46800"/>
          <a:lstStyle/>
          <a:p>
            <a:pPr algn="r">
              <a:defRPr/>
            </a:pPr>
            <a:r>
              <a:rPr lang="de-CH" sz="900" dirty="0">
                <a:solidFill>
                  <a:schemeClr val="bg1"/>
                </a:solidFill>
                <a:latin typeface="+mn-lt"/>
              </a:rPr>
              <a:t>Seite </a:t>
            </a:r>
            <a:fld id="{46A56142-2915-4FB1-A0EC-423B4495628D}" type="slidenum">
              <a:rPr lang="de-CH" sz="900">
                <a:solidFill>
                  <a:schemeClr val="bg1"/>
                </a:solidFill>
                <a:latin typeface="+mn-lt"/>
              </a:rPr>
              <a:pPr algn="r">
                <a:defRPr/>
              </a:pPr>
              <a:t>26</a:t>
            </a:fld>
            <a:endParaRPr lang="de-CH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Datumsplatzhalter 4"/>
          <p:cNvSpPr txBox="1">
            <a:spLocks noGrp="1"/>
          </p:cNvSpPr>
          <p:nvPr/>
        </p:nvSpPr>
        <p:spPr bwMode="auto">
          <a:xfrm>
            <a:off x="3886200" y="6527800"/>
            <a:ext cx="19050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fld id="{4502D39D-37A2-43AB-AC60-AB327A62C8D7}" type="datetime4">
              <a:rPr lang="de-CH" sz="900">
                <a:solidFill>
                  <a:schemeClr val="bg1"/>
                </a:solidFill>
                <a:latin typeface="+mn-lt"/>
              </a:rPr>
              <a:pPr eaLnBrk="1" hangingPunct="1">
                <a:defRPr/>
              </a:pPr>
              <a:t>29. September 2016</a:t>
            </a:fld>
            <a:endParaRPr lang="de-CH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ußzeilenplatzhalter 5"/>
          <p:cNvSpPr txBox="1">
            <a:spLocks noGrp="1"/>
          </p:cNvSpPr>
          <p:nvPr/>
        </p:nvSpPr>
        <p:spPr bwMode="auto">
          <a:xfrm>
            <a:off x="381000" y="6527800"/>
            <a:ext cx="28956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de-CH" sz="900" dirty="0">
                <a:solidFill>
                  <a:schemeClr val="bg1"/>
                </a:solidFill>
                <a:latin typeface="+mn-lt"/>
              </a:rPr>
              <a:t>Thema</a:t>
            </a:r>
            <a:endParaRPr lang="de-CH" sz="1100" dirty="0">
              <a:latin typeface="+mn-lt"/>
            </a:endParaRPr>
          </a:p>
        </p:txBody>
      </p:sp>
      <p:sp>
        <p:nvSpPr>
          <p:cNvPr id="228357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CH" dirty="0" smtClean="0"/>
              <a:t>Atelierunterricht/ Lernpass</a:t>
            </a:r>
            <a:endParaRPr lang="de-DE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33400" y="2166938"/>
            <a:ext cx="8382000" cy="3700462"/>
          </a:xfrm>
          <a:prstGeom prst="rect">
            <a:avLst/>
          </a:prstGeom>
        </p:spPr>
        <p:txBody>
          <a:bodyPr/>
          <a:lstStyle>
            <a:lvl1pPr marL="282575" indent="-282575" algn="l" rtl="0" fontAlgn="base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6763" indent="-293688" algn="l" rtl="0" fontAlgn="base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239838" indent="-282575" algn="l" rtl="0" fontAlgn="base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3pPr>
            <a:lvl4pPr marL="1712913" indent="-282575" algn="l" rtl="0" fontAlgn="base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187575" indent="-284163" algn="l" rtl="0" fontAlgn="base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5pPr>
            <a:lvl6pPr marL="2644775" indent="-284163" algn="l" rtl="0" fontAlgn="base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6pPr>
            <a:lvl7pPr marL="3101975" indent="-284163" algn="l" rtl="0" fontAlgn="base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7pPr>
            <a:lvl8pPr marL="3559175" indent="-284163" algn="l" rtl="0" fontAlgn="base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8pPr>
            <a:lvl9pPr marL="4016375" indent="-284163" algn="l" rtl="0" fontAlgn="base">
              <a:lnSpc>
                <a:spcPct val="110000"/>
              </a:lnSpc>
              <a:spcBef>
                <a:spcPct val="55000"/>
              </a:spcBef>
              <a:spcAft>
                <a:spcPct val="0"/>
              </a:spcAft>
              <a:buFont typeface="Times" pitchFamily="18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</a:pPr>
            <a:r>
              <a:rPr lang="de-CH" dirty="0" smtClean="0"/>
              <a:t>Individuell </a:t>
            </a:r>
            <a:r>
              <a:rPr lang="de-CH" dirty="0"/>
              <a:t>fördern und eigenständig </a:t>
            </a:r>
            <a:r>
              <a:rPr lang="de-CH" dirty="0" smtClean="0"/>
              <a:t>lernen</a:t>
            </a:r>
            <a:endParaRPr lang="de-CH" dirty="0" smtClean="0">
              <a:cs typeface="Arial" charset="0"/>
            </a:endParaRPr>
          </a:p>
          <a:p>
            <a:pPr>
              <a:lnSpc>
                <a:spcPct val="100000"/>
              </a:lnSpc>
            </a:pPr>
            <a:r>
              <a:rPr lang="de-CH" dirty="0" smtClean="0">
                <a:cs typeface="Arial" charset="0"/>
              </a:rPr>
              <a:t>Atelier Sprachen/ Atelier Mathematik</a:t>
            </a:r>
          </a:p>
          <a:p>
            <a:pPr>
              <a:lnSpc>
                <a:spcPct val="100000"/>
              </a:lnSpc>
            </a:pPr>
            <a:r>
              <a:rPr lang="de-CH" dirty="0" smtClean="0">
                <a:cs typeface="Arial" charset="0"/>
              </a:rPr>
              <a:t>Zentrales Mittel: Lernpass</a:t>
            </a:r>
            <a:endParaRPr lang="de-CH" dirty="0">
              <a:cs typeface="Arial" charset="0"/>
            </a:endParaRPr>
          </a:p>
          <a:p>
            <a:pPr>
              <a:lnSpc>
                <a:spcPct val="100000"/>
              </a:lnSpc>
            </a:pPr>
            <a:endParaRPr lang="de-CH" dirty="0" smtClean="0">
              <a:cs typeface="Arial" charset="0"/>
            </a:endParaRPr>
          </a:p>
          <a:p>
            <a:pPr>
              <a:lnSpc>
                <a:spcPct val="100000"/>
              </a:lnSpc>
            </a:pPr>
            <a:endParaRPr lang="de-CH" dirty="0">
              <a:cs typeface="Arial" charset="0"/>
            </a:endParaRPr>
          </a:p>
        </p:txBody>
      </p:sp>
      <p:pic>
        <p:nvPicPr>
          <p:cNvPr id="2099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8"/>
          <a:stretch/>
        </p:blipFill>
        <p:spPr bwMode="auto">
          <a:xfrm>
            <a:off x="755576" y="3429000"/>
            <a:ext cx="7543800" cy="257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21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405B195A-FE6D-4D70-983C-F8B6AD38F6B3}" type="slidenum">
              <a:rPr lang="de-CH"/>
              <a:pPr/>
              <a:t>27</a:t>
            </a:fld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857A2E6-B5F4-47B2-8E9E-C227EE690541}" type="datetime4">
              <a:rPr lang="de-CH"/>
              <a:pPr/>
              <a:t>29. September 2016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dirty="0"/>
              <a:t>Thema</a:t>
            </a:r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" b="2303"/>
          <a:stretch/>
        </p:blipFill>
        <p:spPr bwMode="auto">
          <a:xfrm>
            <a:off x="1691680" y="410287"/>
            <a:ext cx="6408712" cy="6142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46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Seite </a:t>
            </a:r>
            <a:fld id="{94945AD0-B78D-45FD-B8F9-5CFB0F17946B}" type="slidenum">
              <a:rPr lang="de-CH"/>
              <a:pPr/>
              <a:t>28</a:t>
            </a:fld>
            <a:endParaRPr lang="de-CH"/>
          </a:p>
        </p:txBody>
      </p:sp>
      <p:sp>
        <p:nvSpPr>
          <p:cNvPr id="14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dirty="0" smtClean="0"/>
              <a:t>29. September 2016</a:t>
            </a:r>
            <a:endParaRPr lang="de-CH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/>
              <a:t>Thema</a:t>
            </a:r>
          </a:p>
        </p:txBody>
      </p:sp>
      <p:sp>
        <p:nvSpPr>
          <p:cNvPr id="8" name="Foliennummernplatzhalter 3"/>
          <p:cNvSpPr txBox="1">
            <a:spLocks noGrp="1"/>
          </p:cNvSpPr>
          <p:nvPr/>
        </p:nvSpPr>
        <p:spPr bwMode="auto">
          <a:xfrm>
            <a:off x="6781800" y="6527800"/>
            <a:ext cx="1981200" cy="331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00" tIns="46800" rIns="0" bIns="46800"/>
          <a:lstStyle/>
          <a:p>
            <a:pPr algn="r">
              <a:defRPr/>
            </a:pPr>
            <a:r>
              <a:rPr lang="de-CH" sz="900">
                <a:solidFill>
                  <a:schemeClr val="bg1"/>
                </a:solidFill>
                <a:latin typeface="+mn-lt"/>
              </a:rPr>
              <a:t>Seite </a:t>
            </a:r>
            <a:fld id="{628DED3D-52F9-40ED-AC31-17993D9AB626}" type="slidenum">
              <a:rPr lang="de-CH" sz="900">
                <a:solidFill>
                  <a:schemeClr val="bg1"/>
                </a:solidFill>
                <a:latin typeface="+mn-lt"/>
              </a:rPr>
              <a:pPr algn="r">
                <a:defRPr/>
              </a:pPr>
              <a:t>28</a:t>
            </a:fld>
            <a:endParaRPr lang="de-CH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Datumsplatzhalter 4"/>
          <p:cNvSpPr txBox="1">
            <a:spLocks noGrp="1"/>
          </p:cNvSpPr>
          <p:nvPr/>
        </p:nvSpPr>
        <p:spPr bwMode="auto">
          <a:xfrm>
            <a:off x="3886200" y="6527800"/>
            <a:ext cx="19050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fld id="{3DF096D2-D58D-4650-AC3F-EB16034B0A90}" type="datetime4">
              <a:rPr lang="de-CH" sz="900">
                <a:solidFill>
                  <a:schemeClr val="bg1"/>
                </a:solidFill>
                <a:latin typeface="+mn-lt"/>
              </a:rPr>
              <a:pPr eaLnBrk="1" hangingPunct="1">
                <a:defRPr/>
              </a:pPr>
              <a:t>29. September 2016</a:t>
            </a:fld>
            <a:endParaRPr lang="de-CH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Fußzeilenplatzhalter 5"/>
          <p:cNvSpPr txBox="1">
            <a:spLocks noGrp="1"/>
          </p:cNvSpPr>
          <p:nvPr/>
        </p:nvSpPr>
        <p:spPr bwMode="auto">
          <a:xfrm>
            <a:off x="381000" y="6527800"/>
            <a:ext cx="28956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de-CH" sz="900">
                <a:solidFill>
                  <a:schemeClr val="bg1"/>
                </a:solidFill>
                <a:latin typeface="+mn-lt"/>
              </a:rPr>
              <a:t>Thema</a:t>
            </a:r>
            <a:endParaRPr lang="de-CH" sz="1100">
              <a:latin typeface="+mn-lt"/>
            </a:endParaRPr>
          </a:p>
        </p:txBody>
      </p:sp>
      <p:pic>
        <p:nvPicPr>
          <p:cNvPr id="279557" name="Picture 2" descr="Berufsberatung_PPT_Te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2325688"/>
            <a:ext cx="41941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558" name="Picture 3" descr="Profilierung_PPT_Tex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9825" y="2319338"/>
            <a:ext cx="41941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559" name="Picture 4" descr="Projekt_PPT_Tex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1725" y="3606800"/>
            <a:ext cx="41941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560" name="Picture 5" descr="Standort_PPT_Tex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789488"/>
            <a:ext cx="41941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9561" name="Picture 6" descr="Stellwerk_PPT_Tex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635375"/>
            <a:ext cx="43227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9562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/>
              <a:t>Die verbindlichen Kernelemente der </a:t>
            </a:r>
            <a:r>
              <a:rPr lang="de-DE" dirty="0">
                <a:cs typeface="Arial" charset="0"/>
              </a:rPr>
              <a:t>«</a:t>
            </a:r>
            <a:r>
              <a:rPr lang="de-DE" dirty="0"/>
              <a:t>Neugestaltung </a:t>
            </a:r>
            <a:r>
              <a:rPr lang="de-DE" dirty="0" smtClean="0"/>
              <a:t>8. und 9.Schuljahr</a:t>
            </a:r>
            <a:r>
              <a:rPr lang="de-DE" dirty="0" smtClean="0">
                <a:cs typeface="Arial" charset="0"/>
              </a:rPr>
              <a:t>»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279563" name="Rectangle 11"/>
          <p:cNvSpPr>
            <a:spLocks noChangeArrowheads="1"/>
          </p:cNvSpPr>
          <p:nvPr/>
        </p:nvSpPr>
        <p:spPr bwMode="auto">
          <a:xfrm>
            <a:off x="4643438" y="2276475"/>
            <a:ext cx="4248150" cy="1223963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279564" name="AutoShape 12"/>
          <p:cNvSpPr>
            <a:spLocks/>
          </p:cNvSpPr>
          <p:nvPr/>
        </p:nvSpPr>
        <p:spPr bwMode="auto">
          <a:xfrm>
            <a:off x="4929190" y="4857760"/>
            <a:ext cx="4071966" cy="928694"/>
          </a:xfrm>
          <a:prstGeom prst="borderCallout2">
            <a:avLst>
              <a:gd name="adj1" fmla="val 13590"/>
              <a:gd name="adj2" fmla="val 67"/>
              <a:gd name="adj3" fmla="val 13167"/>
              <a:gd name="adj4" fmla="val -4892"/>
              <a:gd name="adj5" fmla="val -147093"/>
              <a:gd name="adj6" fmla="val -4980"/>
            </a:avLst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266700"/>
            <a:r>
              <a:rPr lang="de-CH" b="1" dirty="0">
                <a:solidFill>
                  <a:srgbClr val="FF3300"/>
                </a:solidFill>
                <a:latin typeface="Arial" charset="0"/>
              </a:rPr>
              <a:t>Frau </a:t>
            </a:r>
            <a:r>
              <a:rPr lang="de-CH" b="1" dirty="0" smtClean="0">
                <a:solidFill>
                  <a:srgbClr val="FF3300"/>
                </a:solidFill>
                <a:latin typeface="Arial" charset="0"/>
              </a:rPr>
              <a:t>B. Schoch </a:t>
            </a:r>
            <a:r>
              <a:rPr lang="de-CH" b="1" dirty="0" err="1" smtClean="0">
                <a:solidFill>
                  <a:srgbClr val="FF3300"/>
                </a:solidFill>
                <a:latin typeface="Arial" charset="0"/>
              </a:rPr>
              <a:t>Gübeli</a:t>
            </a:r>
            <a:r>
              <a:rPr lang="de-CH" b="1" dirty="0">
                <a:solidFill>
                  <a:srgbClr val="FF3300"/>
                </a:solidFill>
                <a:latin typeface="Arial" charset="0"/>
              </a:rPr>
              <a:t/>
            </a:r>
            <a:br>
              <a:rPr lang="de-CH" b="1" dirty="0">
                <a:solidFill>
                  <a:srgbClr val="FF3300"/>
                </a:solidFill>
                <a:latin typeface="Arial" charset="0"/>
              </a:rPr>
            </a:br>
            <a:r>
              <a:rPr lang="de-CH" b="1" dirty="0" smtClean="0">
                <a:solidFill>
                  <a:srgbClr val="FF3300"/>
                </a:solidFill>
                <a:latin typeface="Arial" charset="0"/>
              </a:rPr>
              <a:t>Wahlfächer/Stundenplan</a:t>
            </a:r>
            <a:endParaRPr lang="de-DE" b="1" dirty="0">
              <a:solidFill>
                <a:srgbClr val="FF33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72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9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9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63" grpId="0" animBg="1"/>
      <p:bldP spid="27956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A234F720-29CC-4657-9E9F-D48EE88D0C3F}" type="slidenum">
              <a:rPr lang="de-CH"/>
              <a:pPr/>
              <a:t>29</a:t>
            </a:fld>
            <a:endParaRPr lang="de-CH" dirty="0"/>
          </a:p>
        </p:txBody>
      </p:sp>
      <p:sp>
        <p:nvSpPr>
          <p:cNvPr id="10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AE850BBC-2149-4B16-A153-0A7BBD4EC1D3}" type="datetime4">
              <a:rPr lang="de-CH"/>
              <a:pPr/>
              <a:t>29. September 2016</a:t>
            </a:fld>
            <a:endParaRPr lang="de-CH" dirty="0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dirty="0"/>
              <a:t>Thema</a:t>
            </a:r>
          </a:p>
        </p:txBody>
      </p:sp>
      <p:sp>
        <p:nvSpPr>
          <p:cNvPr id="6" name="Foliennummernplatzhalter 3"/>
          <p:cNvSpPr txBox="1">
            <a:spLocks noGrp="1"/>
          </p:cNvSpPr>
          <p:nvPr/>
        </p:nvSpPr>
        <p:spPr bwMode="auto">
          <a:xfrm>
            <a:off x="6781800" y="6527800"/>
            <a:ext cx="1981200" cy="331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00" tIns="46800" rIns="0" bIns="46800"/>
          <a:lstStyle/>
          <a:p>
            <a:pPr algn="r">
              <a:defRPr/>
            </a:pPr>
            <a:r>
              <a:rPr lang="de-CH" sz="900" dirty="0">
                <a:solidFill>
                  <a:schemeClr val="bg1"/>
                </a:solidFill>
                <a:latin typeface="+mn-lt"/>
              </a:rPr>
              <a:t>Seite </a:t>
            </a:r>
            <a:fld id="{8BF1309B-03FE-4357-8D8E-E517E2B7E766}" type="slidenum">
              <a:rPr lang="de-CH" sz="900">
                <a:solidFill>
                  <a:schemeClr val="bg1"/>
                </a:solidFill>
                <a:latin typeface="+mn-lt"/>
              </a:rPr>
              <a:pPr algn="r">
                <a:defRPr/>
              </a:pPr>
              <a:t>29</a:t>
            </a:fld>
            <a:endParaRPr lang="de-CH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Datumsplatzhalter 4"/>
          <p:cNvSpPr txBox="1">
            <a:spLocks noGrp="1"/>
          </p:cNvSpPr>
          <p:nvPr/>
        </p:nvSpPr>
        <p:spPr bwMode="auto">
          <a:xfrm>
            <a:off x="3886200" y="6527800"/>
            <a:ext cx="19050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fld id="{9E80751D-4E51-4808-A39A-0F5F85053782}" type="datetime4">
              <a:rPr lang="de-CH" sz="900">
                <a:solidFill>
                  <a:schemeClr val="bg1"/>
                </a:solidFill>
                <a:latin typeface="+mn-lt"/>
              </a:rPr>
              <a:pPr eaLnBrk="1" hangingPunct="1">
                <a:defRPr/>
              </a:pPr>
              <a:t>29. September 2016</a:t>
            </a:fld>
            <a:endParaRPr lang="de-CH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ußzeilenplatzhalter 5"/>
          <p:cNvSpPr txBox="1">
            <a:spLocks noGrp="1"/>
          </p:cNvSpPr>
          <p:nvPr/>
        </p:nvSpPr>
        <p:spPr bwMode="auto">
          <a:xfrm>
            <a:off x="381000" y="6527800"/>
            <a:ext cx="28956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de-CH" sz="900" dirty="0">
                <a:solidFill>
                  <a:schemeClr val="bg1"/>
                </a:solidFill>
                <a:latin typeface="+mn-lt"/>
              </a:rPr>
              <a:t>Thema</a:t>
            </a:r>
            <a:endParaRPr lang="de-CH" sz="1100" dirty="0">
              <a:latin typeface="+mn-lt"/>
            </a:endParaRPr>
          </a:p>
        </p:txBody>
      </p:sp>
      <p:sp>
        <p:nvSpPr>
          <p:cNvPr id="199685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004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19968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0"/>
            <a:ext cx="8382000" cy="1619250"/>
          </a:xfrm>
        </p:spPr>
        <p:txBody>
          <a:bodyPr/>
          <a:lstStyle/>
          <a:p>
            <a:r>
              <a:rPr lang="de-DE" sz="2400" dirty="0" smtClean="0">
                <a:solidFill>
                  <a:schemeClr val="bg1"/>
                </a:solidFill>
              </a:rPr>
              <a:t>Individuelle Profilierung - Stundenplan</a:t>
            </a:r>
            <a:r>
              <a:rPr lang="de-DE" sz="2000" dirty="0" smtClean="0">
                <a:solidFill>
                  <a:schemeClr val="bg1"/>
                </a:solidFill>
              </a:rPr>
              <a:t>	</a:t>
            </a:r>
            <a:r>
              <a:rPr lang="de-DE" dirty="0" smtClean="0">
                <a:solidFill>
                  <a:schemeClr val="bg1"/>
                </a:solidFill>
              </a:rPr>
              <a:t>		</a:t>
            </a:r>
            <a:r>
              <a:rPr lang="de-DE" dirty="0">
                <a:solidFill>
                  <a:schemeClr val="bg1"/>
                </a:solidFill>
              </a:rPr>
              <a:t/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sz="1400" b="0" dirty="0">
                <a:solidFill>
                  <a:schemeClr val="bg1"/>
                </a:solidFill>
              </a:rPr>
              <a:t>Stärken ausbauen, Lücken schliessen</a:t>
            </a:r>
            <a:endParaRPr lang="de-DE" sz="1400" b="0" dirty="0"/>
          </a:p>
        </p:txBody>
      </p:sp>
      <p:sp>
        <p:nvSpPr>
          <p:cNvPr id="199687" name="Oval 6"/>
          <p:cNvSpPr>
            <a:spLocks noChangeArrowheads="1"/>
          </p:cNvSpPr>
          <p:nvPr/>
        </p:nvSpPr>
        <p:spPr bwMode="auto">
          <a:xfrm>
            <a:off x="3857620" y="2071678"/>
            <a:ext cx="5578475" cy="5578475"/>
          </a:xfrm>
          <a:prstGeom prst="ellipse">
            <a:avLst/>
          </a:prstGeom>
          <a:noFill/>
          <a:ln w="63500">
            <a:solidFill>
              <a:srgbClr val="BE1446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199688" name="Picture 9" descr="Profilierung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000372"/>
            <a:ext cx="5578475" cy="34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Seite </a:t>
            </a:r>
            <a:fld id="{60BB2BEF-4D8C-4BF2-AD0F-D044BC6E7BAB}" type="slidenum">
              <a:rPr lang="de-CH"/>
              <a:pPr/>
              <a:t>3</a:t>
            </a:fld>
            <a:endParaRPr lang="de-CH"/>
          </a:p>
        </p:txBody>
      </p:sp>
      <p:sp>
        <p:nvSpPr>
          <p:cNvPr id="7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4153779-AC05-43AB-B18E-03F104BF1CC5}" type="datetime4">
              <a:rPr lang="de-CH"/>
              <a:pPr/>
              <a:t>29. September 2016</a:t>
            </a:fld>
            <a:endParaRPr lang="de-CH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/>
              <a:t>Thema</a:t>
            </a: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>
                <a:solidFill>
                  <a:schemeClr val="tx1"/>
                </a:solidFill>
              </a:rPr>
              <a:t>Ziel der </a:t>
            </a:r>
            <a:r>
              <a:rPr lang="de-CH">
                <a:solidFill>
                  <a:schemeClr val="tx1"/>
                </a:solidFill>
                <a:cs typeface="Arial" charset="0"/>
              </a:rPr>
              <a:t>«</a:t>
            </a:r>
            <a:r>
              <a:rPr lang="de-CH">
                <a:solidFill>
                  <a:schemeClr val="tx1"/>
                </a:solidFill>
              </a:rPr>
              <a:t>Neugestaltung 3. Sek</a:t>
            </a:r>
            <a:r>
              <a:rPr lang="de-CH">
                <a:solidFill>
                  <a:schemeClr val="tx1"/>
                </a:solidFill>
                <a:cs typeface="Arial" charset="0"/>
              </a:rPr>
              <a:t>»</a:t>
            </a:r>
          </a:p>
        </p:txBody>
      </p:sp>
      <p:sp>
        <p:nvSpPr>
          <p:cNvPr id="18535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3284538"/>
            <a:ext cx="4114800" cy="2405062"/>
          </a:xfrm>
        </p:spPr>
        <p:txBody>
          <a:bodyPr/>
          <a:lstStyle/>
          <a:p>
            <a:pPr>
              <a:buFont typeface="Times" pitchFamily="18" charset="0"/>
              <a:buNone/>
            </a:pPr>
            <a:r>
              <a:rPr lang="de-CH" sz="1800">
                <a:cs typeface="Arial" charset="0"/>
              </a:rPr>
              <a:t>	«Ich finde es gut, beim Lernen selber mitbestimmen zu können. Der </a:t>
            </a:r>
            <a:r>
              <a:rPr lang="de-CH" sz="1800" b="1">
                <a:solidFill>
                  <a:srgbClr val="004C99"/>
                </a:solidFill>
                <a:cs typeface="Arial" charset="0"/>
              </a:rPr>
              <a:t>Stellwerk-Test</a:t>
            </a:r>
            <a:r>
              <a:rPr lang="de-CH" sz="1800">
                <a:cs typeface="Arial" charset="0"/>
              </a:rPr>
              <a:t> brachte mir viel, weil ich danach genau wusste, wo ich mich verbessern muss. Besonders gut gefällt mir die </a:t>
            </a:r>
            <a:r>
              <a:rPr lang="de-CH" sz="1800" b="1">
                <a:solidFill>
                  <a:srgbClr val="004C99"/>
                </a:solidFill>
                <a:cs typeface="Arial" charset="0"/>
              </a:rPr>
              <a:t>Projektarbeit</a:t>
            </a:r>
            <a:r>
              <a:rPr lang="de-CH" sz="1800">
                <a:cs typeface="Arial" charset="0"/>
              </a:rPr>
              <a:t>, da ich selbständig arbeiten kann»</a:t>
            </a:r>
          </a:p>
        </p:txBody>
      </p:sp>
      <p:pic>
        <p:nvPicPr>
          <p:cNvPr id="185351" name="Picture 7" descr="Neugestaltung_M_PPT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3213100"/>
            <a:ext cx="4114800" cy="2517775"/>
          </a:xfrm>
          <a:noFill/>
          <a:ln/>
        </p:spPr>
      </p:pic>
      <p:sp>
        <p:nvSpPr>
          <p:cNvPr id="185352" name="Text Box 8"/>
          <p:cNvSpPr txBox="1">
            <a:spLocks noChangeArrowheads="1"/>
          </p:cNvSpPr>
          <p:nvPr/>
        </p:nvSpPr>
        <p:spPr bwMode="auto">
          <a:xfrm>
            <a:off x="395288" y="1916113"/>
            <a:ext cx="83534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CH" sz="2000">
                <a:latin typeface="Arial" charset="0"/>
              </a:rPr>
              <a:t>Die Schülerinnen und Schüler auf einen möglichst erfolgreichen Übertritt von der </a:t>
            </a:r>
            <a:r>
              <a:rPr lang="de-CH" sz="2000" b="1">
                <a:latin typeface="Arial" charset="0"/>
              </a:rPr>
              <a:t>Sekundarschule in die Berufswelt</a:t>
            </a:r>
            <a:r>
              <a:rPr lang="de-CH" sz="2000">
                <a:latin typeface="Arial" charset="0"/>
              </a:rPr>
              <a:t> und die weiterführenden Schulen vorbereiten (Bildungsratsbeschluss 12. Januar 2009).</a:t>
            </a:r>
          </a:p>
          <a:p>
            <a:endParaRPr lang="de-CH" sz="2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902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5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58726B61-98FC-4918-BAB6-110F043D8B16}" type="slidenum">
              <a:rPr lang="de-CH"/>
              <a:pPr/>
              <a:t>30</a:t>
            </a:fld>
            <a:endParaRPr lang="de-CH" dirty="0"/>
          </a:p>
        </p:txBody>
      </p:sp>
      <p:sp>
        <p:nvSpPr>
          <p:cNvPr id="9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smtClean="0"/>
              <a:t>18. September 2014</a:t>
            </a:r>
            <a:endParaRPr lang="de-CH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2"/>
          </p:nvPr>
        </p:nvSpPr>
        <p:spPr>
          <a:xfrm>
            <a:off x="381000" y="6224569"/>
            <a:ext cx="2895600" cy="457200"/>
          </a:xfrm>
        </p:spPr>
        <p:txBody>
          <a:bodyPr/>
          <a:lstStyle/>
          <a:p>
            <a:r>
              <a:rPr lang="de-CH" dirty="0"/>
              <a:t>Thema</a:t>
            </a:r>
          </a:p>
        </p:txBody>
      </p:sp>
      <p:sp>
        <p:nvSpPr>
          <p:cNvPr id="5" name="Foliennummernplatzhalter 3"/>
          <p:cNvSpPr txBox="1">
            <a:spLocks noGrp="1"/>
          </p:cNvSpPr>
          <p:nvPr/>
        </p:nvSpPr>
        <p:spPr bwMode="auto">
          <a:xfrm>
            <a:off x="6781800" y="6527800"/>
            <a:ext cx="1981200" cy="331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00" tIns="46800" rIns="0" bIns="46800"/>
          <a:lstStyle/>
          <a:p>
            <a:pPr algn="r">
              <a:defRPr/>
            </a:pPr>
            <a:r>
              <a:rPr lang="de-CH" sz="900" dirty="0">
                <a:solidFill>
                  <a:schemeClr val="bg1"/>
                </a:solidFill>
                <a:latin typeface="+mn-lt"/>
              </a:rPr>
              <a:t>Seite </a:t>
            </a:r>
            <a:fld id="{4088EB1B-825E-43DD-9A85-0BD9961DFB41}" type="slidenum">
              <a:rPr lang="de-CH" sz="900">
                <a:solidFill>
                  <a:schemeClr val="bg1"/>
                </a:solidFill>
                <a:latin typeface="+mn-lt"/>
              </a:rPr>
              <a:pPr algn="r">
                <a:defRPr/>
              </a:pPr>
              <a:t>30</a:t>
            </a:fld>
            <a:endParaRPr lang="de-CH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Datumsplatzhalter 4"/>
          <p:cNvSpPr txBox="1">
            <a:spLocks noGrp="1"/>
          </p:cNvSpPr>
          <p:nvPr/>
        </p:nvSpPr>
        <p:spPr bwMode="auto">
          <a:xfrm>
            <a:off x="3886200" y="6527800"/>
            <a:ext cx="19050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fld id="{4502D39D-37A2-43AB-AC60-AB327A62C8D7}" type="datetime4">
              <a:rPr lang="de-CH" sz="900">
                <a:solidFill>
                  <a:schemeClr val="bg1"/>
                </a:solidFill>
                <a:latin typeface="+mn-lt"/>
              </a:rPr>
              <a:pPr eaLnBrk="1" hangingPunct="1">
                <a:defRPr/>
              </a:pPr>
              <a:t>29. September 2016</a:t>
            </a:fld>
            <a:endParaRPr lang="de-CH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ußzeilenplatzhalter 5"/>
          <p:cNvSpPr txBox="1">
            <a:spLocks noGrp="1"/>
          </p:cNvSpPr>
          <p:nvPr/>
        </p:nvSpPr>
        <p:spPr bwMode="auto">
          <a:xfrm>
            <a:off x="381000" y="6527800"/>
            <a:ext cx="28956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de-CH" sz="900" dirty="0">
                <a:solidFill>
                  <a:schemeClr val="bg1"/>
                </a:solidFill>
                <a:latin typeface="+mn-lt"/>
              </a:rPr>
              <a:t>Thema</a:t>
            </a:r>
            <a:endParaRPr lang="de-CH" sz="1100" dirty="0">
              <a:latin typeface="+mn-lt"/>
            </a:endParaRPr>
          </a:p>
        </p:txBody>
      </p:sp>
      <p:sp>
        <p:nvSpPr>
          <p:cNvPr id="228357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CH" dirty="0"/>
              <a:t>Wahlfachsystem (Auszug Lehrplan)</a:t>
            </a:r>
            <a:endParaRPr lang="de-DE" dirty="0"/>
          </a:p>
        </p:txBody>
      </p:sp>
      <p:sp>
        <p:nvSpPr>
          <p:cNvPr id="228358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2014538"/>
            <a:ext cx="8382000" cy="3718718"/>
          </a:xfrm>
        </p:spPr>
        <p:txBody>
          <a:bodyPr/>
          <a:lstStyle/>
          <a:p>
            <a:r>
              <a:rPr lang="de-CH" sz="1800" dirty="0"/>
              <a:t>Das Wahlfachsystem ist eine Kombination von </a:t>
            </a:r>
            <a:r>
              <a:rPr lang="de-CH" sz="1800" b="1" dirty="0"/>
              <a:t>Pflicht- und Wahlfächern</a:t>
            </a:r>
            <a:r>
              <a:rPr lang="de-CH" sz="1800" dirty="0"/>
              <a:t>.</a:t>
            </a:r>
          </a:p>
          <a:p>
            <a:r>
              <a:rPr lang="de-CH" sz="1800" dirty="0"/>
              <a:t>Der Wahlbereich ermöglicht die </a:t>
            </a:r>
            <a:r>
              <a:rPr lang="de-CH" sz="1800" b="1" dirty="0"/>
              <a:t>individuelle Profilierung</a:t>
            </a:r>
            <a:r>
              <a:rPr lang="de-CH" sz="1800" dirty="0"/>
              <a:t> von Schülerinnen und Schülern.</a:t>
            </a:r>
          </a:p>
          <a:p>
            <a:r>
              <a:rPr lang="de-CH" sz="1800" dirty="0"/>
              <a:t>Die </a:t>
            </a:r>
            <a:r>
              <a:rPr lang="de-CH" sz="1800" b="1" dirty="0"/>
              <a:t>persönliche Fächerwahl</a:t>
            </a:r>
            <a:r>
              <a:rPr lang="de-CH" sz="1800" dirty="0"/>
              <a:t> erfolgt auf der Grundlage der Standortbe-stimmung im Frühjahr der 2. Sek.</a:t>
            </a:r>
          </a:p>
          <a:p>
            <a:r>
              <a:rPr lang="de-CH" sz="1800" dirty="0"/>
              <a:t>Ziel ist es, die Vielfalt des Fächerangebots im Wahlbereich zu reduzieren und mit geeigneten Lernarrangements auf die Sicherung der </a:t>
            </a:r>
            <a:r>
              <a:rPr lang="de-CH" sz="1800" b="1" dirty="0"/>
              <a:t>Kernkompetenzen </a:t>
            </a:r>
            <a:r>
              <a:rPr lang="de-CH" sz="1800" dirty="0"/>
              <a:t>auszurichten, welche die Schülerinnen und Schüler für die beabsichtigte Ausbildung in der beruflichen Grundbildung oder Mittelschule erwerben sollen.</a:t>
            </a:r>
          </a:p>
          <a:p>
            <a:pPr>
              <a:buFont typeface="Times" pitchFamily="18" charset="0"/>
              <a:buNone/>
            </a:pPr>
            <a:r>
              <a:rPr lang="de-CH" sz="1800" dirty="0"/>
              <a:t>	</a:t>
            </a:r>
            <a:r>
              <a:rPr lang="de-CH" dirty="0"/>
              <a:t>(Bildungsratsbeschluss, 2009, S. 5).</a:t>
            </a:r>
          </a:p>
          <a:p>
            <a:pPr>
              <a:buFont typeface="Times" pitchFamily="18" charset="0"/>
              <a:buNone/>
            </a:pPr>
            <a:endParaRPr lang="de-CH" sz="1800" dirty="0"/>
          </a:p>
          <a:p>
            <a:pPr>
              <a:buFont typeface="Times" pitchFamily="18" charset="0"/>
              <a:buNone/>
            </a:pPr>
            <a:r>
              <a:rPr lang="de-CH" dirty="0"/>
              <a:t>	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264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8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8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8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8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D04F549E-CD1B-4E48-A0F9-E56BDBD3C431}" type="slidenum">
              <a:rPr lang="de-CH"/>
              <a:pPr/>
              <a:t>31</a:t>
            </a:fld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dirty="0" smtClean="0"/>
              <a:t>29. September 2016</a:t>
            </a:r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dirty="0"/>
              <a:t>Thema</a:t>
            </a:r>
          </a:p>
        </p:txBody>
      </p:sp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382000" cy="579438"/>
          </a:xfrm>
        </p:spPr>
        <p:txBody>
          <a:bodyPr/>
          <a:lstStyle/>
          <a:p>
            <a:r>
              <a:rPr lang="de-CH" dirty="0"/>
              <a:t>Der Wahlbereich als zusätzliches Förderangebot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648200" y="1628775"/>
            <a:ext cx="4114800" cy="46085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CH" sz="1800" dirty="0"/>
              <a:t>Die Sekundarschulen entscheiden, ob sie </a:t>
            </a:r>
            <a:r>
              <a:rPr lang="de-CH" sz="1800" b="1" dirty="0">
                <a:solidFill>
                  <a:srgbClr val="004C99"/>
                </a:solidFill>
              </a:rPr>
              <a:t>profilorientierte Wahlfächer</a:t>
            </a:r>
            <a:r>
              <a:rPr lang="de-CH" sz="1800" dirty="0"/>
              <a:t> einrichten oder ein </a:t>
            </a:r>
            <a:r>
              <a:rPr lang="de-CH" sz="1800" b="1" dirty="0">
                <a:solidFill>
                  <a:srgbClr val="004C99"/>
                </a:solidFill>
              </a:rPr>
              <a:t>Lernatelier</a:t>
            </a:r>
            <a:r>
              <a:rPr lang="de-CH" sz="1800" dirty="0"/>
              <a:t> betreiben wollen. Auch beides ist möglich (Mischform). </a:t>
            </a:r>
          </a:p>
          <a:p>
            <a:pPr>
              <a:lnSpc>
                <a:spcPct val="100000"/>
              </a:lnSpc>
            </a:pPr>
            <a:r>
              <a:rPr lang="de-CH" sz="1800" dirty="0"/>
              <a:t>Die Sekundarschulen legen selbst fest, welche Profile mit welchen Wahlfächern angeboten werden. </a:t>
            </a:r>
          </a:p>
          <a:p>
            <a:pPr>
              <a:lnSpc>
                <a:spcPct val="100000"/>
              </a:lnSpc>
            </a:pPr>
            <a:r>
              <a:rPr lang="de-CH" sz="1800" dirty="0"/>
              <a:t>Es muss gewährleistet sein, dass jedes Profil bzw. Lernatelier mit den dazugehörenden Wahlfächern den Lernenden aller Abteilungen offen steht, die dafür Begabung und Interesse zeigen.</a:t>
            </a:r>
          </a:p>
          <a:p>
            <a:pPr>
              <a:lnSpc>
                <a:spcPct val="100000"/>
              </a:lnSpc>
              <a:buFont typeface="Times" pitchFamily="18" charset="0"/>
              <a:buNone/>
            </a:pPr>
            <a:r>
              <a:rPr lang="de-CH" sz="1800" dirty="0"/>
              <a:t>	</a:t>
            </a:r>
            <a:endParaRPr lang="de-CH" sz="1600" dirty="0"/>
          </a:p>
          <a:p>
            <a:pPr>
              <a:lnSpc>
                <a:spcPct val="100000"/>
              </a:lnSpc>
            </a:pPr>
            <a:endParaRPr lang="de-CH" sz="1800" dirty="0"/>
          </a:p>
        </p:txBody>
      </p:sp>
      <p:pic>
        <p:nvPicPr>
          <p:cNvPr id="230404" name="Picture 3" descr="DSCN61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557338"/>
            <a:ext cx="31686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0405" name="Picture 4" descr="DSCN61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4005263"/>
            <a:ext cx="31686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5880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2ECE3F1E-4150-4467-A06E-0540D5BA1C26}" type="slidenum">
              <a:rPr lang="de-CH"/>
              <a:pPr/>
              <a:t>32</a:t>
            </a:fld>
            <a:endParaRPr lang="de-CH" dirty="0"/>
          </a:p>
        </p:txBody>
      </p:sp>
      <p:sp>
        <p:nvSpPr>
          <p:cNvPr id="50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dirty="0" smtClean="0"/>
              <a:t>29. September 2016</a:t>
            </a:r>
            <a:endParaRPr lang="de-CH" dirty="0"/>
          </a:p>
        </p:txBody>
      </p:sp>
      <p:sp>
        <p:nvSpPr>
          <p:cNvPr id="51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dirty="0"/>
              <a:t>Thema</a:t>
            </a:r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Lektionentafel (Modell Lernatelier Krämi)</a:t>
            </a:r>
          </a:p>
        </p:txBody>
      </p:sp>
      <p:graphicFrame>
        <p:nvGraphicFramePr>
          <p:cNvPr id="281725" name="Group 12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160734"/>
              </p:ext>
            </p:extLst>
          </p:nvPr>
        </p:nvGraphicFramePr>
        <p:xfrm>
          <a:off x="381000" y="2014538"/>
          <a:ext cx="8005763" cy="3702178"/>
        </p:xfrm>
        <a:graphic>
          <a:graphicData uri="http://schemas.openxmlformats.org/drawingml/2006/table">
            <a:tbl>
              <a:tblPr/>
              <a:tblGrid>
                <a:gridCol w="2001838"/>
                <a:gridCol w="2965450"/>
                <a:gridCol w="1519237"/>
                <a:gridCol w="1519238"/>
              </a:tblGrid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Bereich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Fächer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Sek A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Sek B C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Pflicht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Deutsch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3388"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Französisch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Englisch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Arithmetik und Algebra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Realien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Sport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Projektunterricht</a:t>
                      </a:r>
                      <a:endParaRPr kumimoji="0" lang="de-DE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Pflichtunterricht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8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10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26349268-1707-4478-B676-ECD4D3B07D1C}" type="slidenum">
              <a:rPr lang="de-CH"/>
              <a:pPr/>
              <a:t>33</a:t>
            </a:fld>
            <a:endParaRPr lang="de-CH" dirty="0"/>
          </a:p>
        </p:txBody>
      </p:sp>
      <p:sp>
        <p:nvSpPr>
          <p:cNvPr id="39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dirty="0" smtClean="0"/>
              <a:t>29. September 2016</a:t>
            </a:r>
            <a:endParaRPr lang="de-CH" dirty="0"/>
          </a:p>
        </p:txBody>
      </p:sp>
      <p:sp>
        <p:nvSpPr>
          <p:cNvPr id="40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dirty="0"/>
              <a:t>Thema</a:t>
            </a:r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Lektionentafel (Modell Lernatelier Krämi)</a:t>
            </a:r>
          </a:p>
        </p:txBody>
      </p:sp>
      <p:graphicFrame>
        <p:nvGraphicFramePr>
          <p:cNvPr id="284746" name="Group 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0046024"/>
              </p:ext>
            </p:extLst>
          </p:nvPr>
        </p:nvGraphicFramePr>
        <p:xfrm>
          <a:off x="381000" y="2014538"/>
          <a:ext cx="8004175" cy="2089214"/>
        </p:xfrm>
        <a:graphic>
          <a:graphicData uri="http://schemas.openxmlformats.org/drawingml/2006/table">
            <a:tbl>
              <a:tblPr/>
              <a:tblGrid>
                <a:gridCol w="2001838"/>
                <a:gridCol w="3484562"/>
                <a:gridCol w="1009650"/>
                <a:gridCol w="1508125"/>
              </a:tblGrid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Bereich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Fächer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Sek A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Sek B C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Pflichtwahl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F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Französisch / Englisch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oder 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Pflichtwahlstunden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F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F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 oder 6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FF80"/>
                    </a:solidFill>
                  </a:tcPr>
                </a:tc>
              </a:tr>
              <a:tr h="3270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Pflicht- und Pflichtwahl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 oder 24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8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777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3FAF39FE-80FB-434D-A7A6-59E4E96CB7CE}" type="slidenum">
              <a:rPr lang="de-CH"/>
              <a:pPr/>
              <a:t>34</a:t>
            </a:fld>
            <a:endParaRPr lang="de-CH" dirty="0"/>
          </a:p>
        </p:txBody>
      </p:sp>
      <p:sp>
        <p:nvSpPr>
          <p:cNvPr id="41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dirty="0" smtClean="0"/>
              <a:t>29. September 2016</a:t>
            </a:r>
            <a:endParaRPr lang="de-CH" dirty="0"/>
          </a:p>
        </p:txBody>
      </p:sp>
      <p:sp>
        <p:nvSpPr>
          <p:cNvPr id="42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dirty="0"/>
              <a:t>Thema</a:t>
            </a:r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Lektionentafel (Modell Lernatelier Krämi)</a:t>
            </a:r>
          </a:p>
        </p:txBody>
      </p:sp>
      <p:graphicFrame>
        <p:nvGraphicFramePr>
          <p:cNvPr id="286783" name="Group 6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653932"/>
              </p:ext>
            </p:extLst>
          </p:nvPr>
        </p:nvGraphicFramePr>
        <p:xfrm>
          <a:off x="381000" y="2014538"/>
          <a:ext cx="8004175" cy="3427858"/>
        </p:xfrm>
        <a:graphic>
          <a:graphicData uri="http://schemas.openxmlformats.org/drawingml/2006/table">
            <a:tbl>
              <a:tblPr/>
              <a:tblGrid>
                <a:gridCol w="2001838"/>
                <a:gridCol w="3557587"/>
                <a:gridCol w="936625"/>
                <a:gridCol w="1508125"/>
              </a:tblGrid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Bereich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Fächer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Sek A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Sek B C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Pflicht- und Pflichtwahl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 oder 24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80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Lernatelier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6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Deutsch / Mathematik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2 - 6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2 - 6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Wahlfächer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D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Italienisch / Geometrie / Musik /</a:t>
                      </a:r>
                      <a:b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Geom. Zeichnen / Zeichnen / Informatik/ handwerkliches Gestalten…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Freifächer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8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Tastaturschreiben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 Lektionen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32 - 36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5500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" pitchFamily="18" charset="0"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32 - 36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8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22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000000"/>
                </a:solidFill>
              </a:rPr>
              <a:t>Seite </a:t>
            </a:r>
            <a:fld id="{82049BA2-47FB-4A83-8BA1-85877B24D140}" type="slidenum">
              <a:rPr lang="de-CH" smtClean="0">
                <a:solidFill>
                  <a:srgbClr val="000000"/>
                </a:solidFill>
              </a:rPr>
              <a:pPr/>
              <a:t>35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00"/>
                </a:solidFill>
              </a:rPr>
              <a:t>29. September 2016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dirty="0" smtClean="0">
                <a:solidFill>
                  <a:srgbClr val="000000"/>
                </a:solidFill>
              </a:rPr>
              <a:t>Thema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42910" y="5500702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dirty="0">
                <a:solidFill>
                  <a:srgbClr val="000000"/>
                </a:solidFill>
              </a:rPr>
              <a:t>Unterschrift SchülerIn: _____________________ Unterschrift Eltern: ___________________ 	Visum LP	</a:t>
            </a:r>
            <a:r>
              <a:rPr lang="de-CH" sz="1200" dirty="0">
                <a:solidFill>
                  <a:srgbClr val="000000"/>
                </a:solidFill>
                <a:sym typeface="MS Reference Specialty"/>
              </a:rPr>
              <a:t></a:t>
            </a:r>
            <a:r>
              <a:rPr lang="de-CH" dirty="0">
                <a:solidFill>
                  <a:srgbClr val="000000"/>
                </a:solidFill>
              </a:rPr>
              <a:t>	</a:t>
            </a:r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265218" name="Picture 2" descr="C:\Users\barbara.schoch\Desktop\Unbenan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128" y="434006"/>
            <a:ext cx="4914192" cy="510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540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E4102A75-D1C4-41A8-B6B8-A9E971B9A745}" type="slidenum">
              <a:rPr lang="de-CH"/>
              <a:pPr/>
              <a:t>36</a:t>
            </a:fld>
            <a:endParaRPr lang="de-CH" dirty="0"/>
          </a:p>
        </p:txBody>
      </p:sp>
      <p:sp>
        <p:nvSpPr>
          <p:cNvPr id="14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FE7338A-EBC4-4C41-9CD4-000570CB26B6}" type="datetime4">
              <a:rPr lang="de-CH"/>
              <a:pPr/>
              <a:t>29. September 2016</a:t>
            </a:fld>
            <a:endParaRPr lang="de-CH" dirty="0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dirty="0"/>
              <a:t>Thema</a:t>
            </a:r>
          </a:p>
        </p:txBody>
      </p:sp>
      <p:sp>
        <p:nvSpPr>
          <p:cNvPr id="8" name="Foliennummernplatzhalter 3"/>
          <p:cNvSpPr txBox="1">
            <a:spLocks noGrp="1"/>
          </p:cNvSpPr>
          <p:nvPr/>
        </p:nvSpPr>
        <p:spPr bwMode="auto">
          <a:xfrm>
            <a:off x="6781800" y="6527800"/>
            <a:ext cx="1981200" cy="331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00" tIns="46800" rIns="0" bIns="46800"/>
          <a:lstStyle/>
          <a:p>
            <a:pPr algn="r">
              <a:defRPr/>
            </a:pPr>
            <a:r>
              <a:rPr lang="de-CH" sz="900" dirty="0">
                <a:solidFill>
                  <a:schemeClr val="bg1"/>
                </a:solidFill>
                <a:latin typeface="+mn-lt"/>
              </a:rPr>
              <a:t>Seite </a:t>
            </a:r>
            <a:fld id="{C4267138-9E8D-45B1-A37C-853C7A9C72C6}" type="slidenum">
              <a:rPr lang="de-CH" sz="900">
                <a:solidFill>
                  <a:schemeClr val="bg1"/>
                </a:solidFill>
                <a:latin typeface="+mn-lt"/>
              </a:rPr>
              <a:pPr algn="r">
                <a:defRPr/>
              </a:pPr>
              <a:t>36</a:t>
            </a:fld>
            <a:endParaRPr lang="de-CH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Datumsplatzhalter 4"/>
          <p:cNvSpPr txBox="1">
            <a:spLocks noGrp="1"/>
          </p:cNvSpPr>
          <p:nvPr/>
        </p:nvSpPr>
        <p:spPr bwMode="auto">
          <a:xfrm>
            <a:off x="3886200" y="6527800"/>
            <a:ext cx="19050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fld id="{3DF096D2-D58D-4650-AC3F-EB16034B0A90}" type="datetime4">
              <a:rPr lang="de-CH" sz="900">
                <a:solidFill>
                  <a:schemeClr val="bg1"/>
                </a:solidFill>
                <a:latin typeface="+mn-lt"/>
              </a:rPr>
              <a:pPr eaLnBrk="1" hangingPunct="1">
                <a:defRPr/>
              </a:pPr>
              <a:t>29. September 2016</a:t>
            </a:fld>
            <a:endParaRPr lang="de-CH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Fußzeilenplatzhalter 5"/>
          <p:cNvSpPr txBox="1">
            <a:spLocks noGrp="1"/>
          </p:cNvSpPr>
          <p:nvPr/>
        </p:nvSpPr>
        <p:spPr bwMode="auto">
          <a:xfrm>
            <a:off x="381000" y="6527800"/>
            <a:ext cx="28956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de-CH" sz="900" dirty="0">
                <a:solidFill>
                  <a:schemeClr val="bg1"/>
                </a:solidFill>
                <a:latin typeface="+mn-lt"/>
              </a:rPr>
              <a:t>Thema</a:t>
            </a:r>
            <a:endParaRPr lang="de-CH" sz="1100" dirty="0">
              <a:latin typeface="+mn-lt"/>
            </a:endParaRPr>
          </a:p>
        </p:txBody>
      </p:sp>
      <p:pic>
        <p:nvPicPr>
          <p:cNvPr id="292869" name="Picture 2" descr="Berufsberatung_PPT_Te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2325688"/>
            <a:ext cx="41941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870" name="Picture 3" descr="Profilierung_PPT_Tex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9825" y="2319338"/>
            <a:ext cx="41941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871" name="Picture 4" descr="Projekt_PPT_Tex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1725" y="3606800"/>
            <a:ext cx="41941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872" name="Picture 5" descr="Standort_PPT_Tex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789488"/>
            <a:ext cx="41941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2873" name="Picture 6" descr="Stellwerk_PPT_Tex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635375"/>
            <a:ext cx="43227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2874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/>
              <a:t>Die verbindlichen Kernelemente der </a:t>
            </a:r>
            <a:r>
              <a:rPr lang="de-DE" dirty="0">
                <a:cs typeface="Arial" charset="0"/>
              </a:rPr>
              <a:t>«</a:t>
            </a:r>
            <a:r>
              <a:rPr lang="de-DE" dirty="0"/>
              <a:t>Neugestaltung </a:t>
            </a:r>
            <a:r>
              <a:rPr lang="de-DE" dirty="0" smtClean="0"/>
              <a:t>8. und 9.Schuljahr</a:t>
            </a:r>
            <a:r>
              <a:rPr lang="de-DE" dirty="0" smtClean="0">
                <a:cs typeface="Arial" charset="0"/>
              </a:rPr>
              <a:t>»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292875" name="Rectangle 11"/>
          <p:cNvSpPr>
            <a:spLocks noChangeArrowheads="1"/>
          </p:cNvSpPr>
          <p:nvPr/>
        </p:nvSpPr>
        <p:spPr bwMode="auto">
          <a:xfrm>
            <a:off x="4643438" y="3548063"/>
            <a:ext cx="4248150" cy="1223962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92876" name="AutoShape 12"/>
          <p:cNvSpPr>
            <a:spLocks/>
          </p:cNvSpPr>
          <p:nvPr/>
        </p:nvSpPr>
        <p:spPr bwMode="auto">
          <a:xfrm>
            <a:off x="5219700" y="5229225"/>
            <a:ext cx="3384550" cy="503238"/>
          </a:xfrm>
          <a:prstGeom prst="borderCallout2">
            <a:avLst>
              <a:gd name="adj1" fmla="val 22713"/>
              <a:gd name="adj2" fmla="val -2250"/>
              <a:gd name="adj3" fmla="val 22713"/>
              <a:gd name="adj4" fmla="val -14352"/>
              <a:gd name="adj5" fmla="val -91796"/>
              <a:gd name="adj6" fmla="val -14444"/>
            </a:avLst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266700"/>
            <a:r>
              <a:rPr lang="de-CH" b="1" dirty="0" smtClean="0">
                <a:solidFill>
                  <a:srgbClr val="FF3300"/>
                </a:solidFill>
                <a:latin typeface="Arial" charset="0"/>
              </a:rPr>
              <a:t>Frau </a:t>
            </a:r>
            <a:r>
              <a:rPr lang="de-CH" b="1" dirty="0" err="1" smtClean="0">
                <a:solidFill>
                  <a:srgbClr val="FF3300"/>
                </a:solidFill>
                <a:latin typeface="Arial" charset="0"/>
              </a:rPr>
              <a:t>Pythoud</a:t>
            </a:r>
            <a:endParaRPr lang="de-CH" b="1" dirty="0" smtClean="0">
              <a:solidFill>
                <a:srgbClr val="FF3300"/>
              </a:solidFill>
              <a:latin typeface="Arial" charset="0"/>
            </a:endParaRPr>
          </a:p>
          <a:p>
            <a:pPr marL="266700"/>
            <a:endParaRPr lang="de-DE" b="1" dirty="0">
              <a:solidFill>
                <a:srgbClr val="FF33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2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75" grpId="0" animBg="1"/>
      <p:bldP spid="29287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C768943B-CB07-4E3E-AC85-C7F28B105DF1}" type="slidenum">
              <a:rPr lang="de-CH"/>
              <a:pPr/>
              <a:t>37</a:t>
            </a:fld>
            <a:endParaRPr lang="de-CH" dirty="0"/>
          </a:p>
        </p:txBody>
      </p:sp>
      <p:sp>
        <p:nvSpPr>
          <p:cNvPr id="10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6640D74-5808-4862-98A7-E791AFBC8BF7}" type="datetime4">
              <a:rPr lang="de-CH"/>
              <a:pPr/>
              <a:t>29. September 2016</a:t>
            </a:fld>
            <a:endParaRPr lang="de-CH" dirty="0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dirty="0"/>
              <a:t>Thema</a:t>
            </a:r>
          </a:p>
        </p:txBody>
      </p:sp>
      <p:sp>
        <p:nvSpPr>
          <p:cNvPr id="6" name="Foliennummernplatzhalter 3"/>
          <p:cNvSpPr txBox="1">
            <a:spLocks noGrp="1"/>
          </p:cNvSpPr>
          <p:nvPr/>
        </p:nvSpPr>
        <p:spPr bwMode="auto">
          <a:xfrm>
            <a:off x="6781800" y="6527800"/>
            <a:ext cx="1981200" cy="331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00" tIns="46800" rIns="0" bIns="46800"/>
          <a:lstStyle/>
          <a:p>
            <a:pPr algn="r">
              <a:defRPr/>
            </a:pPr>
            <a:r>
              <a:rPr lang="de-CH" sz="900" dirty="0">
                <a:solidFill>
                  <a:schemeClr val="bg1"/>
                </a:solidFill>
                <a:latin typeface="+mn-lt"/>
              </a:rPr>
              <a:t>Seite </a:t>
            </a:r>
            <a:fld id="{BFFE698E-6601-4FA4-BE81-A635121580C4}" type="slidenum">
              <a:rPr lang="de-CH" sz="900">
                <a:solidFill>
                  <a:schemeClr val="bg1"/>
                </a:solidFill>
                <a:latin typeface="+mn-lt"/>
              </a:rPr>
              <a:pPr algn="r">
                <a:defRPr/>
              </a:pPr>
              <a:t>37</a:t>
            </a:fld>
            <a:endParaRPr lang="de-CH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Datumsplatzhalter 4"/>
          <p:cNvSpPr txBox="1">
            <a:spLocks noGrp="1"/>
          </p:cNvSpPr>
          <p:nvPr/>
        </p:nvSpPr>
        <p:spPr bwMode="auto">
          <a:xfrm>
            <a:off x="3886200" y="6527800"/>
            <a:ext cx="19050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fld id="{B91BBDE4-8545-4AC1-B774-575AA8E0B8BF}" type="datetime4">
              <a:rPr lang="de-CH" sz="900">
                <a:solidFill>
                  <a:schemeClr val="bg1"/>
                </a:solidFill>
                <a:latin typeface="+mn-lt"/>
              </a:rPr>
              <a:pPr eaLnBrk="1" hangingPunct="1">
                <a:defRPr/>
              </a:pPr>
              <a:t>29. September 2016</a:t>
            </a:fld>
            <a:endParaRPr lang="de-CH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ußzeilenplatzhalter 5"/>
          <p:cNvSpPr txBox="1">
            <a:spLocks noGrp="1"/>
          </p:cNvSpPr>
          <p:nvPr/>
        </p:nvSpPr>
        <p:spPr bwMode="auto">
          <a:xfrm>
            <a:off x="381000" y="6527800"/>
            <a:ext cx="28956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de-CH" sz="900" dirty="0">
                <a:solidFill>
                  <a:schemeClr val="bg1"/>
                </a:solidFill>
                <a:latin typeface="+mn-lt"/>
              </a:rPr>
              <a:t>Thema</a:t>
            </a:r>
            <a:endParaRPr lang="de-CH" sz="1100" dirty="0">
              <a:latin typeface="+mn-lt"/>
            </a:endParaRPr>
          </a:p>
        </p:txBody>
      </p:sp>
      <p:sp>
        <p:nvSpPr>
          <p:cNvPr id="202757" name="Rectangle 2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004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0275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0"/>
            <a:ext cx="8382000" cy="1619250"/>
          </a:xfrm>
        </p:spPr>
        <p:txBody>
          <a:bodyPr/>
          <a:lstStyle/>
          <a:p>
            <a:r>
              <a:rPr lang="de-DE" dirty="0">
                <a:solidFill>
                  <a:schemeClr val="bg1"/>
                </a:solidFill>
              </a:rPr>
              <a:t>Projektarbeit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altLang="ja-JP" sz="1400" b="0" dirty="0">
                <a:solidFill>
                  <a:schemeClr val="bg1"/>
                </a:solidFill>
                <a:ea typeface="ＭＳ Ｐゴシック" pitchFamily="1" charset="-128"/>
              </a:rPr>
              <a:t>Überfachliche Kompetenzen stärken</a:t>
            </a:r>
            <a:endParaRPr lang="de-DE" sz="1400" b="0" dirty="0"/>
          </a:p>
        </p:txBody>
      </p:sp>
      <p:sp>
        <p:nvSpPr>
          <p:cNvPr id="202759" name="Oval 6"/>
          <p:cNvSpPr>
            <a:spLocks noChangeArrowheads="1"/>
          </p:cNvSpPr>
          <p:nvPr/>
        </p:nvSpPr>
        <p:spPr bwMode="auto">
          <a:xfrm>
            <a:off x="2955925" y="1981200"/>
            <a:ext cx="5578475" cy="5578475"/>
          </a:xfrm>
          <a:prstGeom prst="ellipse">
            <a:avLst/>
          </a:prstGeom>
          <a:noFill/>
          <a:ln w="635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 dirty="0"/>
          </a:p>
        </p:txBody>
      </p:sp>
      <p:pic>
        <p:nvPicPr>
          <p:cNvPr id="202760" name="Picture 9" descr="Projektarbeit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9988" y="2665413"/>
            <a:ext cx="5578475" cy="34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B6F3F85E-29F3-4FD5-A823-CFB7FEA503EC}" type="slidenum">
              <a:rPr lang="de-CH"/>
              <a:pPr/>
              <a:t>38</a:t>
            </a:fld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972859F-58E3-427F-AED9-4653C5CEA9D8}" type="datetime4">
              <a:rPr lang="de-CH"/>
              <a:pPr/>
              <a:t>29. September 2016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dirty="0"/>
              <a:t>Thema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Projektunterricht</a:t>
            </a:r>
            <a:endParaRPr lang="de-CH" dirty="0"/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14538"/>
            <a:ext cx="4478338" cy="407828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de-CH" sz="1800" b="1" dirty="0" smtClean="0"/>
          </a:p>
          <a:p>
            <a:pPr>
              <a:lnSpc>
                <a:spcPct val="90000"/>
              </a:lnSpc>
            </a:pPr>
            <a:r>
              <a:rPr lang="de-CH" sz="1800" b="1" dirty="0" smtClean="0"/>
              <a:t>selbständiges </a:t>
            </a:r>
            <a:r>
              <a:rPr lang="de-CH" sz="1800" b="1" dirty="0"/>
              <a:t>und </a:t>
            </a:r>
            <a:r>
              <a:rPr lang="de-CH" sz="1800" b="1" dirty="0" smtClean="0"/>
              <a:t>kooperatives</a:t>
            </a:r>
            <a:r>
              <a:rPr lang="de-CH" sz="1800" dirty="0" smtClean="0"/>
              <a:t> </a:t>
            </a:r>
            <a:r>
              <a:rPr lang="de-CH" sz="1800" dirty="0"/>
              <a:t>Arbeiten </a:t>
            </a:r>
            <a:r>
              <a:rPr lang="de-CH" sz="1800" dirty="0" smtClean="0"/>
              <a:t/>
            </a:r>
            <a:br>
              <a:rPr lang="de-CH" sz="1800" dirty="0" smtClean="0"/>
            </a:br>
            <a:endParaRPr lang="de-CH" sz="1800" dirty="0" smtClean="0"/>
          </a:p>
          <a:p>
            <a:pPr>
              <a:lnSpc>
                <a:spcPct val="90000"/>
              </a:lnSpc>
            </a:pPr>
            <a:r>
              <a:rPr lang="de-CH" sz="1800" b="1" dirty="0" smtClean="0"/>
              <a:t>Lern-  und Arbeitstechniken </a:t>
            </a:r>
            <a:r>
              <a:rPr lang="de-CH" sz="1800" dirty="0" smtClean="0"/>
              <a:t>kennenlernen und anwenden</a:t>
            </a:r>
            <a:r>
              <a:rPr lang="de-CH" sz="1800" dirty="0"/>
              <a:t/>
            </a:r>
            <a:br>
              <a:rPr lang="de-CH" sz="1800" dirty="0"/>
            </a:br>
            <a:endParaRPr lang="de-CH" sz="1800" dirty="0" smtClean="0"/>
          </a:p>
          <a:p>
            <a:pPr>
              <a:lnSpc>
                <a:spcPct val="90000"/>
              </a:lnSpc>
            </a:pPr>
            <a:r>
              <a:rPr lang="de-CH" sz="1800" b="1" dirty="0" smtClean="0"/>
              <a:t>Mini- </a:t>
            </a:r>
            <a:r>
              <a:rPr lang="de-CH" sz="1800" b="1" dirty="0"/>
              <a:t>und Kleinprojekten</a:t>
            </a:r>
            <a:r>
              <a:rPr lang="de-CH" sz="1800" dirty="0"/>
              <a:t> </a:t>
            </a:r>
            <a:r>
              <a:rPr lang="de-CH" sz="1800" dirty="0" smtClean="0"/>
              <a:t/>
            </a:r>
            <a:br>
              <a:rPr lang="de-CH" sz="1800" dirty="0" smtClean="0"/>
            </a:br>
            <a:r>
              <a:rPr lang="de-CH" sz="1800" dirty="0" smtClean="0"/>
              <a:t>sowie ein </a:t>
            </a:r>
            <a:r>
              <a:rPr lang="de-CH" sz="1800" dirty="0" err="1" smtClean="0"/>
              <a:t>grössers</a:t>
            </a:r>
            <a:r>
              <a:rPr lang="de-CH" sz="1800" dirty="0" smtClean="0"/>
              <a:t> </a:t>
            </a:r>
            <a:r>
              <a:rPr lang="de-CH" sz="1800" b="1" dirty="0" smtClean="0"/>
              <a:t>Gruppenprojekt</a:t>
            </a:r>
            <a:endParaRPr lang="de-CH" sz="1800" dirty="0"/>
          </a:p>
          <a:p>
            <a:pPr>
              <a:lnSpc>
                <a:spcPct val="90000"/>
              </a:lnSpc>
            </a:pPr>
            <a:endParaRPr lang="de-CH" sz="1600" dirty="0"/>
          </a:p>
        </p:txBody>
      </p:sp>
      <p:pic>
        <p:nvPicPr>
          <p:cNvPr id="242695" name="Picture 2" descr="F:\PU Best of..\DSCN1660.JPG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16538" y="2014538"/>
            <a:ext cx="2776537" cy="370046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2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2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2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0480648F-1FDF-45D5-851E-8252DF3305FF}" type="slidenum">
              <a:rPr lang="de-CH"/>
              <a:pPr/>
              <a:t>39</a:t>
            </a:fld>
            <a:endParaRPr lang="de-CH" dirty="0"/>
          </a:p>
        </p:txBody>
      </p:sp>
      <p:sp>
        <p:nvSpPr>
          <p:cNvPr id="9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495FB8F-7389-460A-A9C9-0426E37D7B99}" type="datetime4">
              <a:rPr lang="de-CH"/>
              <a:pPr/>
              <a:t>29. September 2016</a:t>
            </a:fld>
            <a:endParaRPr lang="de-CH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dirty="0"/>
              <a:t>Thema</a:t>
            </a:r>
          </a:p>
        </p:txBody>
      </p:sp>
      <p:sp>
        <p:nvSpPr>
          <p:cNvPr id="5" name="Foliennummernplatzhalter 3"/>
          <p:cNvSpPr txBox="1">
            <a:spLocks noGrp="1"/>
          </p:cNvSpPr>
          <p:nvPr/>
        </p:nvSpPr>
        <p:spPr bwMode="auto">
          <a:xfrm>
            <a:off x="6781800" y="6527800"/>
            <a:ext cx="1981200" cy="331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00" tIns="46800" rIns="0" bIns="46800"/>
          <a:lstStyle/>
          <a:p>
            <a:pPr algn="r">
              <a:defRPr/>
            </a:pPr>
            <a:r>
              <a:rPr lang="de-CH" sz="900" dirty="0">
                <a:solidFill>
                  <a:schemeClr val="bg1"/>
                </a:solidFill>
                <a:latin typeface="+mn-lt"/>
              </a:rPr>
              <a:t>Seite </a:t>
            </a:r>
            <a:fld id="{7644F293-367A-4A26-B805-C8DC7A221D79}" type="slidenum">
              <a:rPr lang="de-CH" sz="900">
                <a:solidFill>
                  <a:schemeClr val="bg1"/>
                </a:solidFill>
                <a:latin typeface="+mn-lt"/>
              </a:rPr>
              <a:pPr algn="r">
                <a:defRPr/>
              </a:pPr>
              <a:t>39</a:t>
            </a:fld>
            <a:endParaRPr lang="de-CH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Datumsplatzhalter 4"/>
          <p:cNvSpPr txBox="1">
            <a:spLocks noGrp="1"/>
          </p:cNvSpPr>
          <p:nvPr/>
        </p:nvSpPr>
        <p:spPr bwMode="auto">
          <a:xfrm>
            <a:off x="3886200" y="6527800"/>
            <a:ext cx="19050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fld id="{51DD5AB2-0876-46E8-B2AB-9274BC65F551}" type="datetime4">
              <a:rPr lang="de-CH" sz="900">
                <a:solidFill>
                  <a:schemeClr val="bg1"/>
                </a:solidFill>
                <a:latin typeface="+mn-lt"/>
              </a:rPr>
              <a:pPr eaLnBrk="1" hangingPunct="1">
                <a:defRPr/>
              </a:pPr>
              <a:t>29. September 2016</a:t>
            </a:fld>
            <a:endParaRPr lang="de-CH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Fußzeilenplatzhalter 5"/>
          <p:cNvSpPr txBox="1">
            <a:spLocks noGrp="1"/>
          </p:cNvSpPr>
          <p:nvPr/>
        </p:nvSpPr>
        <p:spPr bwMode="auto">
          <a:xfrm>
            <a:off x="381000" y="6527800"/>
            <a:ext cx="28956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de-CH" sz="900" dirty="0">
                <a:solidFill>
                  <a:schemeClr val="bg1"/>
                </a:solidFill>
                <a:latin typeface="+mn-lt"/>
              </a:rPr>
              <a:t>Thema</a:t>
            </a:r>
            <a:endParaRPr lang="de-CH" sz="1100" dirty="0">
              <a:latin typeface="+mn-lt"/>
            </a:endParaRPr>
          </a:p>
        </p:txBody>
      </p:sp>
      <p:sp>
        <p:nvSpPr>
          <p:cNvPr id="2334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0"/>
            <a:ext cx="8382000" cy="650875"/>
          </a:xfrm>
        </p:spPr>
        <p:txBody>
          <a:bodyPr/>
          <a:lstStyle/>
          <a:p>
            <a:r>
              <a:rPr lang="de-DE" dirty="0"/>
              <a:t>Projekt- und </a:t>
            </a:r>
            <a:r>
              <a:rPr lang="de-DE" dirty="0" smtClean="0"/>
              <a:t>Abschlussarbeit</a:t>
            </a:r>
            <a:endParaRPr lang="de-DE" dirty="0"/>
          </a:p>
        </p:txBody>
      </p:sp>
      <p:sp>
        <p:nvSpPr>
          <p:cNvPr id="2334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700213"/>
            <a:ext cx="8367712" cy="4608512"/>
          </a:xfrm>
        </p:spPr>
        <p:txBody>
          <a:bodyPr/>
          <a:lstStyle/>
          <a:p>
            <a:endParaRPr lang="de-CH" dirty="0" smtClean="0"/>
          </a:p>
          <a:p>
            <a:r>
              <a:rPr lang="de-CH" dirty="0" smtClean="0"/>
              <a:t>Die </a:t>
            </a:r>
            <a:r>
              <a:rPr lang="de-CH" dirty="0"/>
              <a:t>Schülerinnen und Schüler vertiefen </a:t>
            </a:r>
            <a:r>
              <a:rPr lang="de-CH" b="1" dirty="0"/>
              <a:t>überfachliche Fähigkeiten</a:t>
            </a:r>
            <a:r>
              <a:rPr lang="de-CH" dirty="0"/>
              <a:t>, die im </a:t>
            </a:r>
            <a:r>
              <a:rPr lang="de-CH" b="1" dirty="0"/>
              <a:t>Berufs- und ausserschulischen Alltagsleben</a:t>
            </a:r>
            <a:r>
              <a:rPr lang="de-CH" dirty="0"/>
              <a:t> gebraucht werden</a:t>
            </a:r>
            <a:r>
              <a:rPr lang="de-CH" dirty="0" smtClean="0"/>
              <a:t>.</a:t>
            </a:r>
            <a:br>
              <a:rPr lang="de-CH" dirty="0" smtClean="0"/>
            </a:br>
            <a:endParaRPr lang="de-CH" dirty="0"/>
          </a:p>
          <a:p>
            <a:r>
              <a:rPr lang="de-CH" dirty="0"/>
              <a:t>Die </a:t>
            </a:r>
            <a:r>
              <a:rPr lang="de-CH" b="1" dirty="0"/>
              <a:t>Lektionentafel 3. Sek</a:t>
            </a:r>
            <a:r>
              <a:rPr lang="de-CH" dirty="0"/>
              <a:t> wird angepasst: </a:t>
            </a:r>
            <a:r>
              <a:rPr lang="de-CH" b="1" dirty="0"/>
              <a:t>Projektunterricht              (3 Lektionen)</a:t>
            </a:r>
            <a:r>
              <a:rPr lang="de-CH" dirty="0"/>
              <a:t> und Abschlussarbeit neu im </a:t>
            </a:r>
            <a:r>
              <a:rPr lang="de-CH" dirty="0" smtClean="0"/>
              <a:t>Pflichtbereich.</a:t>
            </a:r>
            <a:r>
              <a:rPr lang="de-CH" dirty="0"/>
              <a:t>	</a:t>
            </a:r>
            <a:r>
              <a:rPr lang="de-CH" dirty="0"/>
              <a:t/>
            </a:r>
            <a:br>
              <a:rPr lang="de-CH" dirty="0"/>
            </a:br>
            <a:r>
              <a:rPr lang="de-CH" dirty="0" smtClean="0"/>
              <a:t/>
            </a:r>
            <a:br>
              <a:rPr lang="de-CH" dirty="0" smtClean="0"/>
            </a:br>
            <a:r>
              <a:rPr lang="de-CH" dirty="0" smtClean="0"/>
              <a:t>(</a:t>
            </a:r>
            <a:r>
              <a:rPr lang="de-CH" dirty="0"/>
              <a:t>Bildungsratsbeschluss 2009, S. 4).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3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3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Seite </a:t>
            </a:r>
            <a:fld id="{DEB21355-A454-4E87-A3E5-674BAD07B7E1}" type="slidenum">
              <a:rPr lang="de-CH"/>
              <a:pPr/>
              <a:t>4</a:t>
            </a:fld>
            <a:endParaRPr lang="de-CH"/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771B569-1CBB-4454-993B-BDD3A3877503}" type="datetime4">
              <a:rPr lang="de-CH"/>
              <a:pPr/>
              <a:t>29. September 2016</a:t>
            </a:fld>
            <a:endParaRPr lang="de-CH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/>
              <a:t>Thema</a:t>
            </a:r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CH"/>
              <a:t>Ziel der </a:t>
            </a:r>
            <a:r>
              <a:rPr lang="de-CH">
                <a:cs typeface="Arial" charset="0"/>
              </a:rPr>
              <a:t>«</a:t>
            </a:r>
            <a:r>
              <a:rPr lang="de-CH"/>
              <a:t>Neugestaltung 3. Sek</a:t>
            </a:r>
            <a:r>
              <a:rPr lang="de-CH">
                <a:cs typeface="Arial" charset="0"/>
              </a:rPr>
              <a:t>»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de-CH" sz="1800" b="1"/>
              <a:t>Die Schülerinnen und Schüler gezielt auf die Anforderungen der beruflichen Grundbildung und Mittelschulen vorbereiten</a:t>
            </a:r>
            <a:r>
              <a:rPr lang="de-CH" sz="1800"/>
              <a:t>; die Grundlagen für einen möglichst erfolgreichen Übertritt in die anschliessende Ausbildung erarbeiten.</a:t>
            </a:r>
          </a:p>
          <a:p>
            <a:r>
              <a:rPr lang="de-CH" sz="1800"/>
              <a:t>Die </a:t>
            </a:r>
            <a:r>
              <a:rPr lang="de-CH" sz="1800" b="1"/>
              <a:t>leistungs- und potenzialorientierte Förderung</a:t>
            </a:r>
            <a:r>
              <a:rPr lang="de-CH" sz="1800"/>
              <a:t> ist von zentraler Bedeutung: Ausgehend von der schulischen Standortbestimmung mit dem Stellwerk-Test und der schultypenunabhängigen Leistungsbeurteilung sollen die Jugendlichen mit </a:t>
            </a:r>
            <a:r>
              <a:rPr lang="de-CH" sz="1800" b="1"/>
              <a:t>gezielten Lernangeboten</a:t>
            </a:r>
            <a:r>
              <a:rPr lang="de-CH" sz="1800"/>
              <a:t> darin unterstützt werden, sich im fachlichen und überfachlichen Kompetenzbereich zu verbessern und vorhandene Stärken auszubauen.</a:t>
            </a:r>
          </a:p>
          <a:p>
            <a:pPr>
              <a:buFont typeface="Times" pitchFamily="18" charset="0"/>
              <a:buNone/>
            </a:pPr>
            <a:r>
              <a:rPr lang="de-CH" sz="1800"/>
              <a:t>	(Bildungsratsbeschluss 2009, S. 1).</a:t>
            </a:r>
          </a:p>
          <a:p>
            <a:pPr>
              <a:buFont typeface="Times" pitchFamily="18" charset="0"/>
              <a:buNone/>
            </a:pPr>
            <a:endParaRPr lang="de-CH" sz="1800"/>
          </a:p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0413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78D55F08-7EF7-4E5E-A447-254A52708004}" type="slidenum">
              <a:rPr lang="de-CH"/>
              <a:pPr/>
              <a:t>40</a:t>
            </a:fld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237A9FC-547B-46AE-ADE9-24EF6C1A5387}" type="datetime4">
              <a:rPr lang="de-CH"/>
              <a:pPr/>
              <a:t>29. September 2016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dirty="0"/>
              <a:t>Thema</a:t>
            </a:r>
          </a:p>
        </p:txBody>
      </p:sp>
      <p:sp>
        <p:nvSpPr>
          <p:cNvPr id="24474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382000" cy="938213"/>
          </a:xfrm>
        </p:spPr>
        <p:txBody>
          <a:bodyPr/>
          <a:lstStyle/>
          <a:p>
            <a:r>
              <a:rPr lang="de-CH" dirty="0"/>
              <a:t>Abschlussarbeit</a:t>
            </a:r>
          </a:p>
        </p:txBody>
      </p:sp>
      <p:sp>
        <p:nvSpPr>
          <p:cNvPr id="2447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44675"/>
            <a:ext cx="3903663" cy="4248150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de-CH" sz="1800" dirty="0" smtClean="0"/>
          </a:p>
          <a:p>
            <a:pPr>
              <a:lnSpc>
                <a:spcPct val="100000"/>
              </a:lnSpc>
            </a:pPr>
            <a:endParaRPr lang="de-CH" sz="1800" dirty="0"/>
          </a:p>
          <a:p>
            <a:pPr>
              <a:lnSpc>
                <a:spcPct val="100000"/>
              </a:lnSpc>
            </a:pPr>
            <a:endParaRPr lang="de-CH" sz="1800" dirty="0" smtClean="0"/>
          </a:p>
          <a:p>
            <a:pPr>
              <a:lnSpc>
                <a:spcPct val="100000"/>
              </a:lnSpc>
            </a:pPr>
            <a:r>
              <a:rPr lang="de-CH" sz="1800" dirty="0" smtClean="0"/>
              <a:t>Projektarbeit im 2.Semester</a:t>
            </a:r>
            <a:br>
              <a:rPr lang="de-CH" sz="1800" dirty="0" smtClean="0"/>
            </a:br>
            <a:endParaRPr lang="de-CH" sz="1800" dirty="0"/>
          </a:p>
          <a:p>
            <a:pPr>
              <a:lnSpc>
                <a:spcPct val="100000"/>
              </a:lnSpc>
            </a:pPr>
            <a:r>
              <a:rPr lang="de-CH" sz="1800" dirty="0" smtClean="0"/>
              <a:t>Benotung im Schlusszeugnis</a:t>
            </a:r>
            <a:br>
              <a:rPr lang="de-CH" sz="1800" dirty="0" smtClean="0"/>
            </a:br>
            <a:r>
              <a:rPr lang="de-CH" sz="1800" b="1" dirty="0" smtClean="0"/>
              <a:t>Produkt</a:t>
            </a:r>
            <a:r>
              <a:rPr lang="de-CH" sz="1800" dirty="0" smtClean="0"/>
              <a:t>, </a:t>
            </a:r>
            <a:r>
              <a:rPr lang="de-CH" sz="1800" b="1" dirty="0" smtClean="0"/>
              <a:t>Prozess</a:t>
            </a:r>
            <a:r>
              <a:rPr lang="de-CH" sz="1800" dirty="0"/>
              <a:t>, </a:t>
            </a:r>
            <a:r>
              <a:rPr lang="de-CH" sz="1800" b="1" dirty="0" smtClean="0"/>
              <a:t>Reflexion</a:t>
            </a:r>
            <a:r>
              <a:rPr lang="de-CH" sz="1800" dirty="0" smtClean="0"/>
              <a:t> </a:t>
            </a:r>
            <a:r>
              <a:rPr lang="de-CH" sz="1800" dirty="0"/>
              <a:t>und </a:t>
            </a:r>
            <a:r>
              <a:rPr lang="de-CH" sz="1800" b="1" dirty="0" smtClean="0"/>
              <a:t>Präsentation</a:t>
            </a:r>
            <a:endParaRPr lang="de-CH" sz="1800" dirty="0"/>
          </a:p>
        </p:txBody>
      </p:sp>
      <p:pic>
        <p:nvPicPr>
          <p:cNvPr id="244743" name="Picture 21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/>
          <a:srcRect l="17924" t="17683"/>
          <a:stretch>
            <a:fillRect/>
          </a:stretch>
        </p:blipFill>
        <p:spPr>
          <a:xfrm>
            <a:off x="4648200" y="2501900"/>
            <a:ext cx="4114800" cy="27241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4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4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4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dirty="0"/>
              <a:t>Seite </a:t>
            </a:r>
            <a:fld id="{D210C835-EC45-4DFB-8606-1197505C4EBD}" type="slidenum">
              <a:rPr lang="de-CH"/>
              <a:pPr/>
              <a:t>41</a:t>
            </a:fld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19D4C4A-6E14-4C34-B725-B469E4F9FF57}" type="datetime4">
              <a:rPr lang="de-CH"/>
              <a:pPr/>
              <a:t>29. September 2016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dirty="0"/>
              <a:t>Thema</a:t>
            </a:r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Herzlichen Dank für Ihre Aufmerksamkeit</a:t>
            </a:r>
            <a:r>
              <a:rPr lang="de-CH" dirty="0" smtClean="0"/>
              <a:t>!</a:t>
            </a:r>
            <a:endParaRPr lang="de-CH" dirty="0"/>
          </a:p>
        </p:txBody>
      </p:sp>
      <p:pic>
        <p:nvPicPr>
          <p:cNvPr id="238596" name="Picture 4" descr="Step_by_Step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 cstate="print">
            <a:lum bright="6000" contrast="66000"/>
          </a:blip>
          <a:srcRect/>
          <a:stretch>
            <a:fillRect/>
          </a:stretch>
        </p:blipFill>
        <p:spPr>
          <a:xfrm>
            <a:off x="4489450" y="2022475"/>
            <a:ext cx="4114800" cy="3684588"/>
          </a:xfrm>
        </p:spPr>
      </p:pic>
      <p:sp>
        <p:nvSpPr>
          <p:cNvPr id="2" name="Inhaltsplatzhalt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8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220" name="Picture 4" descr="http://www.exconsult.ch/images/fa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8858" y="500042"/>
            <a:ext cx="3105142" cy="3105142"/>
          </a:xfrm>
          <a:prstGeom prst="rect">
            <a:avLst/>
          </a:prstGeom>
          <a:noFill/>
        </p:spPr>
      </p:pic>
      <p:pic>
        <p:nvPicPr>
          <p:cNvPr id="265218" name="Picture 2" descr="http://www.mediencommunity.ch/sites/default/files/pictures/mc20/hilfe_X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496"/>
            <a:ext cx="3295650" cy="3295651"/>
          </a:xfrm>
          <a:prstGeom prst="rect">
            <a:avLst/>
          </a:prstGeom>
          <a:noFill/>
        </p:spPr>
      </p:pic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dirty="0" smtClean="0"/>
              <a:t>Seite </a:t>
            </a:r>
            <a:fld id="{82049BA2-47FB-4A83-8BA1-85877B24D140}" type="slidenum">
              <a:rPr lang="de-CH" smtClean="0"/>
              <a:pPr/>
              <a:t>42</a:t>
            </a:fld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72F03F7-997B-4529-91CD-CBC01BDBB2BD}" type="datetime4">
              <a:rPr lang="de-CH" smtClean="0"/>
              <a:pPr/>
              <a:t>29. September 2016</a:t>
            </a:fld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dirty="0" smtClean="0"/>
              <a:t>Thema</a:t>
            </a:r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2643174" y="2285992"/>
            <a:ext cx="46434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800" dirty="0" smtClean="0">
                <a:latin typeface="+mj-lt"/>
              </a:rPr>
              <a:t>Fragen?</a:t>
            </a:r>
            <a:endParaRPr lang="de-DE" sz="88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Seite </a:t>
            </a:r>
            <a:fld id="{A5294122-2D5A-4CBC-A4C0-32B98E658655}" type="slidenum">
              <a:rPr lang="de-CH"/>
              <a:pPr/>
              <a:t>5</a:t>
            </a:fld>
            <a:endParaRPr lang="de-CH"/>
          </a:p>
        </p:txBody>
      </p:sp>
      <p:sp>
        <p:nvSpPr>
          <p:cNvPr id="14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709529C-6F22-457D-AFC6-07D1F08FBF0A}" type="datetime4">
              <a:rPr lang="de-CH"/>
              <a:pPr/>
              <a:t>29. September 2016</a:t>
            </a:fld>
            <a:endParaRPr lang="de-CH"/>
          </a:p>
        </p:txBody>
      </p:sp>
      <p:sp>
        <p:nvSpPr>
          <p:cNvPr id="15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/>
              <a:t>Thema</a:t>
            </a:r>
          </a:p>
        </p:txBody>
      </p:sp>
      <p:sp>
        <p:nvSpPr>
          <p:cNvPr id="8" name="Foliennummernplatzhalter 3"/>
          <p:cNvSpPr txBox="1">
            <a:spLocks noGrp="1"/>
          </p:cNvSpPr>
          <p:nvPr/>
        </p:nvSpPr>
        <p:spPr bwMode="auto">
          <a:xfrm>
            <a:off x="6781800" y="6527800"/>
            <a:ext cx="1981200" cy="331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00" tIns="46800" rIns="0" bIns="46800"/>
          <a:lstStyle/>
          <a:p>
            <a:pPr algn="r">
              <a:defRPr/>
            </a:pPr>
            <a:r>
              <a:rPr lang="de-CH" sz="900">
                <a:solidFill>
                  <a:schemeClr val="bg1"/>
                </a:solidFill>
                <a:latin typeface="+mn-lt"/>
              </a:rPr>
              <a:t>Seite </a:t>
            </a:r>
            <a:fld id="{52D3A6AE-677E-4C6F-BC3D-3F506DF809AF}" type="slidenum">
              <a:rPr lang="de-CH" sz="900">
                <a:solidFill>
                  <a:schemeClr val="bg1"/>
                </a:solidFill>
                <a:latin typeface="+mn-lt"/>
              </a:rPr>
              <a:pPr algn="r">
                <a:defRPr/>
              </a:pPr>
              <a:t>5</a:t>
            </a:fld>
            <a:endParaRPr lang="de-CH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Datumsplatzhalter 4"/>
          <p:cNvSpPr txBox="1">
            <a:spLocks noGrp="1"/>
          </p:cNvSpPr>
          <p:nvPr/>
        </p:nvSpPr>
        <p:spPr bwMode="auto">
          <a:xfrm>
            <a:off x="3886200" y="6527800"/>
            <a:ext cx="19050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fld id="{3DF096D2-D58D-4650-AC3F-EB16034B0A90}" type="datetime4">
              <a:rPr lang="de-CH" sz="900">
                <a:solidFill>
                  <a:schemeClr val="bg1"/>
                </a:solidFill>
                <a:latin typeface="+mn-lt"/>
              </a:rPr>
              <a:pPr eaLnBrk="1" hangingPunct="1">
                <a:defRPr/>
              </a:pPr>
              <a:t>29. September 2016</a:t>
            </a:fld>
            <a:endParaRPr lang="de-CH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Fußzeilenplatzhalter 5"/>
          <p:cNvSpPr txBox="1">
            <a:spLocks noGrp="1"/>
          </p:cNvSpPr>
          <p:nvPr/>
        </p:nvSpPr>
        <p:spPr bwMode="auto">
          <a:xfrm>
            <a:off x="381000" y="6527800"/>
            <a:ext cx="28956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de-CH" sz="900">
                <a:solidFill>
                  <a:schemeClr val="bg1"/>
                </a:solidFill>
                <a:latin typeface="+mn-lt"/>
              </a:rPr>
              <a:t>Thema</a:t>
            </a:r>
            <a:endParaRPr lang="de-CH" sz="1100">
              <a:latin typeface="+mn-lt"/>
            </a:endParaRPr>
          </a:p>
        </p:txBody>
      </p:sp>
      <p:pic>
        <p:nvPicPr>
          <p:cNvPr id="188421" name="Picture 2" descr="Berufsberatung_PPT_Tex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488" y="2325688"/>
            <a:ext cx="41941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2" name="Picture 3" descr="Profilierung_PPT_Tex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9825" y="2319338"/>
            <a:ext cx="41941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3" name="Picture 4" descr="Projekt_PPT_Tex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1725" y="3606800"/>
            <a:ext cx="41941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4" name="Picture 5" descr="Standort_PPT_Tex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4789488"/>
            <a:ext cx="41941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8425" name="Picture 6" descr="Stellwerk_PPT_Tex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3635375"/>
            <a:ext cx="43227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8426" name="Rectangle 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DE" dirty="0"/>
              <a:t>Die verbindlichen Kernelemente der </a:t>
            </a:r>
            <a:r>
              <a:rPr lang="de-DE" dirty="0">
                <a:cs typeface="Arial" charset="0"/>
              </a:rPr>
              <a:t>«</a:t>
            </a:r>
            <a:r>
              <a:rPr lang="de-DE" dirty="0"/>
              <a:t>Neugestaltung </a:t>
            </a:r>
            <a:r>
              <a:rPr lang="de-DE" dirty="0" smtClean="0"/>
              <a:t>8. und 9.Schuljahr</a:t>
            </a:r>
            <a:r>
              <a:rPr lang="de-DE" dirty="0" smtClean="0">
                <a:cs typeface="Arial" charset="0"/>
              </a:rPr>
              <a:t>»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88428" name="Rectangle 12"/>
          <p:cNvSpPr>
            <a:spLocks noChangeArrowheads="1"/>
          </p:cNvSpPr>
          <p:nvPr/>
        </p:nvSpPr>
        <p:spPr bwMode="auto">
          <a:xfrm>
            <a:off x="323850" y="2276475"/>
            <a:ext cx="4248150" cy="1223963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88430" name="AutoShape 14"/>
          <p:cNvSpPr>
            <a:spLocks/>
          </p:cNvSpPr>
          <p:nvPr/>
        </p:nvSpPr>
        <p:spPr bwMode="auto">
          <a:xfrm>
            <a:off x="4430713" y="5114925"/>
            <a:ext cx="2443162" cy="609600"/>
          </a:xfrm>
          <a:prstGeom prst="borderCallout2">
            <a:avLst>
              <a:gd name="adj1" fmla="val 18750"/>
              <a:gd name="adj2" fmla="val -3120"/>
              <a:gd name="adj3" fmla="val 18750"/>
              <a:gd name="adj4" fmla="val -3639"/>
              <a:gd name="adj5" fmla="val -264583"/>
              <a:gd name="adj6" fmla="val -4157"/>
            </a:avLst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de-CH" b="1" dirty="0" smtClean="0">
                <a:solidFill>
                  <a:srgbClr val="FF3300"/>
                </a:solidFill>
                <a:latin typeface="Arial" charset="0"/>
              </a:rPr>
              <a:t>Frau Rados</a:t>
            </a:r>
          </a:p>
          <a:p>
            <a:pPr algn="ctr"/>
            <a:endParaRPr lang="de-DE" b="1" dirty="0">
              <a:solidFill>
                <a:srgbClr val="FF33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53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8" grpId="0" animBg="1"/>
      <p:bldP spid="1884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/>
              <a:t>Seite </a:t>
            </a:r>
            <a:fld id="{60EACA70-ACB2-4C2E-94D4-F84D812A8FB6}" type="slidenum">
              <a:rPr lang="de-CH"/>
              <a:pPr/>
              <a:t>6</a:t>
            </a:fld>
            <a:endParaRPr lang="de-CH"/>
          </a:p>
        </p:txBody>
      </p:sp>
      <p:sp>
        <p:nvSpPr>
          <p:cNvPr id="10" name="Datumsplatzhalt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91944ED-B1AD-4912-8106-D8D1CF4BB256}" type="datetime4">
              <a:rPr lang="de-CH"/>
              <a:pPr/>
              <a:t>29. September 2016</a:t>
            </a:fld>
            <a:endParaRPr lang="de-CH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/>
              <a:t>Thema</a:t>
            </a:r>
          </a:p>
        </p:txBody>
      </p:sp>
      <p:sp>
        <p:nvSpPr>
          <p:cNvPr id="6" name="Foliennummernplatzhalter 3"/>
          <p:cNvSpPr txBox="1">
            <a:spLocks noGrp="1"/>
          </p:cNvSpPr>
          <p:nvPr/>
        </p:nvSpPr>
        <p:spPr bwMode="auto">
          <a:xfrm>
            <a:off x="6781800" y="6527800"/>
            <a:ext cx="1981200" cy="3317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0000" tIns="46800" rIns="0" bIns="46800"/>
          <a:lstStyle/>
          <a:p>
            <a:pPr algn="r">
              <a:defRPr/>
            </a:pPr>
            <a:r>
              <a:rPr lang="de-CH" sz="900">
                <a:solidFill>
                  <a:schemeClr val="bg1"/>
                </a:solidFill>
                <a:latin typeface="+mn-lt"/>
              </a:rPr>
              <a:t>Seite </a:t>
            </a:r>
            <a:fld id="{323A75EC-A42D-4A52-A863-6BE40776589B}" type="slidenum">
              <a:rPr lang="de-CH" sz="900">
                <a:solidFill>
                  <a:schemeClr val="bg1"/>
                </a:solidFill>
                <a:latin typeface="+mn-lt"/>
              </a:rPr>
              <a:pPr algn="r">
                <a:defRPr/>
              </a:pPr>
              <a:t>6</a:t>
            </a:fld>
            <a:endParaRPr lang="de-CH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Datumsplatzhalter 4"/>
          <p:cNvSpPr txBox="1">
            <a:spLocks noGrp="1"/>
          </p:cNvSpPr>
          <p:nvPr/>
        </p:nvSpPr>
        <p:spPr bwMode="auto">
          <a:xfrm>
            <a:off x="3886200" y="6527800"/>
            <a:ext cx="19050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fld id="{2550A129-6395-49FD-BD85-1F353D1DBAA1}" type="datetime4">
              <a:rPr lang="de-CH" sz="900">
                <a:solidFill>
                  <a:schemeClr val="bg1"/>
                </a:solidFill>
                <a:latin typeface="+mn-lt"/>
              </a:rPr>
              <a:pPr eaLnBrk="1" hangingPunct="1">
                <a:defRPr/>
              </a:pPr>
              <a:t>29. September 2016</a:t>
            </a:fld>
            <a:endParaRPr lang="de-CH" sz="9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ußzeilenplatzhalter 5"/>
          <p:cNvSpPr txBox="1">
            <a:spLocks noGrp="1"/>
          </p:cNvSpPr>
          <p:nvPr/>
        </p:nvSpPr>
        <p:spPr bwMode="auto">
          <a:xfrm>
            <a:off x="381000" y="6527800"/>
            <a:ext cx="2895600" cy="33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de-CH" sz="900">
                <a:solidFill>
                  <a:schemeClr val="bg1"/>
                </a:solidFill>
                <a:latin typeface="+mn-lt"/>
              </a:rPr>
              <a:t>Thema</a:t>
            </a:r>
            <a:endParaRPr lang="de-CH" sz="1100">
              <a:latin typeface="+mn-lt"/>
            </a:endParaRPr>
          </a:p>
        </p:txBody>
      </p:sp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0" y="1600200"/>
            <a:ext cx="9144000" cy="5257800"/>
          </a:xfrm>
          <a:prstGeom prst="rect">
            <a:avLst/>
          </a:prstGeom>
          <a:solidFill>
            <a:srgbClr val="004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914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0"/>
            <a:ext cx="8382000" cy="1619250"/>
          </a:xfrm>
        </p:spPr>
        <p:txBody>
          <a:bodyPr/>
          <a:lstStyle/>
          <a:p>
            <a:r>
              <a:rPr lang="de-DE">
                <a:solidFill>
                  <a:schemeClr val="bg1"/>
                </a:solidFill>
              </a:rPr>
              <a:t>Schule – Berufsberatung</a:t>
            </a:r>
            <a:br>
              <a:rPr lang="de-DE">
                <a:solidFill>
                  <a:schemeClr val="bg1"/>
                </a:solidFill>
              </a:rPr>
            </a:br>
            <a:r>
              <a:rPr lang="de-DE" sz="1400" b="0">
                <a:solidFill>
                  <a:schemeClr val="bg1"/>
                </a:solidFill>
              </a:rPr>
              <a:t>Kooperation Familie, Schule und Berufsberatung</a:t>
            </a:r>
            <a:endParaRPr lang="de-DE" sz="1400" b="0"/>
          </a:p>
        </p:txBody>
      </p:sp>
      <p:sp>
        <p:nvSpPr>
          <p:cNvPr id="191495" name="Oval 18"/>
          <p:cNvSpPr>
            <a:spLocks noChangeArrowheads="1"/>
          </p:cNvSpPr>
          <p:nvPr/>
        </p:nvSpPr>
        <p:spPr bwMode="auto">
          <a:xfrm>
            <a:off x="2955925" y="1981200"/>
            <a:ext cx="5578475" cy="5578475"/>
          </a:xfrm>
          <a:prstGeom prst="ellipse">
            <a:avLst/>
          </a:prstGeom>
          <a:noFill/>
          <a:ln w="63500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pic>
        <p:nvPicPr>
          <p:cNvPr id="191496" name="Picture 22" descr="Berufsberatung_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9988" y="2665413"/>
            <a:ext cx="5578475" cy="34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52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de-CH" dirty="0"/>
              <a:t>Seite </a:t>
            </a:r>
            <a:fld id="{A1A45921-8276-4839-872D-5EA568348F7A}" type="slidenum">
              <a:rPr lang="de-CH"/>
              <a:pPr>
                <a:defRPr/>
              </a:pPr>
              <a:t>7</a:t>
            </a:fld>
            <a:endParaRPr lang="de-CH" dirty="0"/>
          </a:p>
        </p:txBody>
      </p:sp>
      <p:sp>
        <p:nvSpPr>
          <p:cNvPr id="5" name="Datumsplatzhalter 2"/>
          <p:cNvSpPr>
            <a:spLocks noGrp="1"/>
          </p:cNvSpPr>
          <p:nvPr>
            <p:ph type="dt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4157A3B4-DBE9-49BA-ACD2-6682E9A071F3}" type="datetime4">
              <a:rPr lang="de-CH"/>
              <a:pPr>
                <a:defRPr/>
              </a:pPr>
              <a:t>29. September 2016</a:t>
            </a:fld>
            <a:endParaRPr lang="de-CH" dirty="0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de-CH" dirty="0"/>
              <a:t>Thema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CH" sz="2400" dirty="0" smtClean="0"/>
              <a:t>Kantonaler Rahmenplan </a:t>
            </a:r>
            <a:r>
              <a:rPr lang="de-CH" sz="2400" dirty="0" smtClean="0">
                <a:cs typeface="Arial" charset="0"/>
              </a:rPr>
              <a:t>«</a:t>
            </a:r>
            <a:r>
              <a:rPr lang="de-CH" sz="2400" dirty="0" smtClean="0"/>
              <a:t>Zusammenarbeit Schule – Berufsberatung</a:t>
            </a:r>
            <a:r>
              <a:rPr lang="de-CH" sz="2400" dirty="0" smtClean="0">
                <a:cs typeface="Arial" charset="0"/>
              </a:rPr>
              <a:t>» (Bildungsratsbeschluss 2004)</a:t>
            </a:r>
          </a:p>
        </p:txBody>
      </p:sp>
      <p:graphicFrame>
        <p:nvGraphicFramePr>
          <p:cNvPr id="4102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76207248"/>
              </p:ext>
            </p:extLst>
          </p:nvPr>
        </p:nvGraphicFramePr>
        <p:xfrm>
          <a:off x="468313" y="1802299"/>
          <a:ext cx="7776095" cy="4579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19" name="Acrobat Document" r:id="rId4" imgW="5773680" imgH="4079880" progId="AcroExch.Document.7">
                  <p:embed/>
                </p:oleObj>
              </mc:Choice>
              <mc:Fallback>
                <p:oleObj name="Acrobat Document" r:id="rId4" imgW="5773680" imgH="4079880" progId="AcroExch.Document.7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802299"/>
                        <a:ext cx="7776095" cy="45794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470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Tipps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Berufswahl </a:t>
            </a:r>
            <a:r>
              <a:rPr lang="de-DE" dirty="0"/>
              <a:t>in der Familie </a:t>
            </a:r>
            <a:r>
              <a:rPr lang="de-DE" dirty="0" smtClean="0"/>
              <a:t>frühzeitig </a:t>
            </a:r>
            <a:r>
              <a:rPr lang="de-DE" dirty="0"/>
              <a:t>thematisieren. </a:t>
            </a:r>
          </a:p>
          <a:p>
            <a:pPr marL="0" indent="0">
              <a:buNone/>
            </a:pPr>
            <a:r>
              <a:rPr lang="de-DE" dirty="0"/>
              <a:t>−  Interesse am eigenen Kind und seinen Ideen zeigen. </a:t>
            </a:r>
          </a:p>
          <a:p>
            <a:pPr marL="0" indent="0">
              <a:buNone/>
            </a:pPr>
            <a:r>
              <a:rPr lang="de-DE" dirty="0"/>
              <a:t>−  Vom eigenen Berufs-Alltag </a:t>
            </a:r>
            <a:r>
              <a:rPr lang="de-DE" dirty="0" smtClean="0"/>
              <a:t>erzählen. 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− </a:t>
            </a:r>
            <a:r>
              <a:rPr lang="de-DE" dirty="0"/>
              <a:t> Den Berufswahlzeitplan kennen.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CH" smtClean="0">
                <a:solidFill>
                  <a:srgbClr val="000000"/>
                </a:solidFill>
              </a:rPr>
              <a:t>Seite </a:t>
            </a:r>
            <a:fld id="{A4499AE3-3159-45A4-AE1B-8C1F8A09FF01}" type="slidenum">
              <a:rPr lang="de-CH" smtClean="0">
                <a:solidFill>
                  <a:srgbClr val="000000"/>
                </a:solidFill>
              </a:rPr>
              <a:pPr/>
              <a:t>8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0BF6685-B21C-43BC-93FE-29BEAB477F51}" type="datetime4">
              <a:rPr lang="de-CH" smtClean="0">
                <a:solidFill>
                  <a:srgbClr val="000000"/>
                </a:solidFill>
              </a:rPr>
              <a:pPr/>
              <a:t>29. September 2016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CH" smtClean="0">
                <a:solidFill>
                  <a:srgbClr val="000000"/>
                </a:solidFill>
              </a:rPr>
              <a:t>Thema</a:t>
            </a:r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809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3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de-CH" dirty="0"/>
              <a:t>Seite </a:t>
            </a:r>
            <a:fld id="{C5AAFE7A-E39D-46E9-8876-FB51FBCDAC23}" type="slidenum">
              <a:rPr lang="de-CH"/>
              <a:pPr>
                <a:defRPr/>
              </a:pPr>
              <a:t>9</a:t>
            </a:fld>
            <a:endParaRPr lang="de-CH" dirty="0"/>
          </a:p>
        </p:txBody>
      </p:sp>
      <p:sp>
        <p:nvSpPr>
          <p:cNvPr id="6" name="Datumsplatzhalter 4"/>
          <p:cNvSpPr>
            <a:spLocks noGrp="1"/>
          </p:cNvSpPr>
          <p:nvPr>
            <p:ph type="dt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A92150EF-C53C-4A9F-B15B-10F2EF43608E}" type="datetime4">
              <a:rPr lang="de-CH"/>
              <a:pPr>
                <a:defRPr/>
              </a:pPr>
              <a:t>29. September 2016</a:t>
            </a:fld>
            <a:endParaRPr lang="de-CH" dirty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de-CH" dirty="0"/>
              <a:t>Thema</a:t>
            </a: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u="sng" dirty="0" smtClean="0"/>
              <a:t>Kooperation Familie, Schule und Berufsberatung</a:t>
            </a:r>
          </a:p>
        </p:txBody>
      </p:sp>
      <p:pic>
        <p:nvPicPr>
          <p:cNvPr id="6150" name="Picture 5" descr="blau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2162175"/>
            <a:ext cx="4248150" cy="3181350"/>
          </a:xfrm>
          <a:noFill/>
          <a:ln>
            <a:solidFill>
              <a:schemeClr val="bg2"/>
            </a:solidFill>
          </a:ln>
        </p:spPr>
      </p:pic>
      <p:sp>
        <p:nvSpPr>
          <p:cNvPr id="272391" name="Rectangle 7"/>
          <p:cNvSpPr>
            <a:spLocks noChangeArrowheads="1"/>
          </p:cNvSpPr>
          <p:nvPr/>
        </p:nvSpPr>
        <p:spPr bwMode="auto">
          <a:xfrm>
            <a:off x="4787900" y="2060575"/>
            <a:ext cx="4114800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342900" indent="12700" eaLnBrk="1" hangingPunct="1">
              <a:lnSpc>
                <a:spcPct val="110000"/>
              </a:lnSpc>
              <a:spcBef>
                <a:spcPct val="55000"/>
              </a:spcBef>
              <a:buFont typeface="Times" pitchFamily="18" charset="0"/>
              <a:buNone/>
            </a:pPr>
            <a:r>
              <a:rPr lang="de-CH" b="1" dirty="0">
                <a:solidFill>
                  <a:srgbClr val="FF3300"/>
                </a:solidFill>
                <a:latin typeface="Arial" charset="0"/>
                <a:cs typeface="Arial" charset="0"/>
              </a:rPr>
              <a:t>Herr Christian Meier</a:t>
            </a:r>
          </a:p>
          <a:p>
            <a:pPr marL="342900" indent="12700" eaLnBrk="1" hangingPunct="1">
              <a:lnSpc>
                <a:spcPct val="110000"/>
              </a:lnSpc>
              <a:spcBef>
                <a:spcPct val="55000"/>
              </a:spcBef>
              <a:buFont typeface="Times" pitchFamily="18" charset="0"/>
              <a:buNone/>
            </a:pPr>
            <a:r>
              <a:rPr lang="de-CH" dirty="0">
                <a:latin typeface="Arial" charset="0"/>
                <a:cs typeface="Arial" charset="0"/>
              </a:rPr>
              <a:t>ist der für das Schulhaus Krämeracker zuständige Berufsberater</a:t>
            </a:r>
            <a:r>
              <a:rPr lang="de-CH" dirty="0" smtClean="0">
                <a:latin typeface="Arial" charset="0"/>
                <a:cs typeface="Arial" charset="0"/>
              </a:rPr>
              <a:t>.</a:t>
            </a:r>
            <a:endParaRPr lang="de-CH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2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2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2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SA_sw_farbe">
  <a:themeElements>
    <a:clrScheme name="VSA_sw_far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B3FF"/>
      </a:accent1>
      <a:accent2>
        <a:srgbClr val="80FF00"/>
      </a:accent2>
      <a:accent3>
        <a:srgbClr val="FFFFFF"/>
      </a:accent3>
      <a:accent4>
        <a:srgbClr val="000000"/>
      </a:accent4>
      <a:accent5>
        <a:srgbClr val="AAD6FF"/>
      </a:accent5>
      <a:accent6>
        <a:srgbClr val="73E700"/>
      </a:accent6>
      <a:hlink>
        <a:srgbClr val="FF0099"/>
      </a:hlink>
      <a:folHlink>
        <a:srgbClr val="FFB300"/>
      </a:folHlink>
    </a:clrScheme>
    <a:fontScheme name="VSA_sw_farb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VSA_sw_far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B3FF"/>
        </a:accent1>
        <a:accent2>
          <a:srgbClr val="80FF00"/>
        </a:accent2>
        <a:accent3>
          <a:srgbClr val="FFFFFF"/>
        </a:accent3>
        <a:accent4>
          <a:srgbClr val="000000"/>
        </a:accent4>
        <a:accent5>
          <a:srgbClr val="AAD6FF"/>
        </a:accent5>
        <a:accent6>
          <a:srgbClr val="73E700"/>
        </a:accent6>
        <a:hlink>
          <a:srgbClr val="FF0099"/>
        </a:hlink>
        <a:folHlink>
          <a:srgbClr val="FFB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A_sw_farb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C99"/>
        </a:accent1>
        <a:accent2>
          <a:srgbClr val="199900"/>
        </a:accent2>
        <a:accent3>
          <a:srgbClr val="FFFFFF"/>
        </a:accent3>
        <a:accent4>
          <a:srgbClr val="000000"/>
        </a:accent4>
        <a:accent5>
          <a:srgbClr val="AAB2CA"/>
        </a:accent5>
        <a:accent6>
          <a:srgbClr val="168A00"/>
        </a:accent6>
        <a:hlink>
          <a:srgbClr val="990033"/>
        </a:hlink>
        <a:folHlink>
          <a:srgbClr val="994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SA_sw_far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0D9FF"/>
        </a:accent1>
        <a:accent2>
          <a:srgbClr val="C0FF80"/>
        </a:accent2>
        <a:accent3>
          <a:srgbClr val="FFFFFF"/>
        </a:accent3>
        <a:accent4>
          <a:srgbClr val="000000"/>
        </a:accent4>
        <a:accent5>
          <a:srgbClr val="C0E9FF"/>
        </a:accent5>
        <a:accent6>
          <a:srgbClr val="AEE773"/>
        </a:accent6>
        <a:hlink>
          <a:srgbClr val="FF80CC"/>
        </a:hlink>
        <a:folHlink>
          <a:srgbClr val="FFD9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VSA_sw_farbe</Template>
  <TotalTime>0</TotalTime>
  <Words>1447</Words>
  <Application>Microsoft Office PowerPoint</Application>
  <PresentationFormat>Bildschirmpräsentation (4:3)</PresentationFormat>
  <Paragraphs>480</Paragraphs>
  <Slides>42</Slides>
  <Notes>39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42</vt:i4>
      </vt:variant>
    </vt:vector>
  </HeadingPairs>
  <TitlesOfParts>
    <vt:vector size="44" baseType="lpstr">
      <vt:lpstr>VSA_sw_farbe</vt:lpstr>
      <vt:lpstr>Acrobat Document</vt:lpstr>
      <vt:lpstr>Elterninformation Neugestaltung 3. Sek</vt:lpstr>
      <vt:lpstr>Programm</vt:lpstr>
      <vt:lpstr>Ziel der «Neugestaltung 3. Sek»</vt:lpstr>
      <vt:lpstr>Ziel der «Neugestaltung 3. Sek»</vt:lpstr>
      <vt:lpstr>Die verbindlichen Kernelemente der «Neugestaltung 8. und 9.Schuljahr» </vt:lpstr>
      <vt:lpstr>Schule – Berufsberatung Kooperation Familie, Schule und Berufsberatung</vt:lpstr>
      <vt:lpstr>Kantonaler Rahmenplan «Zusammenarbeit Schule – Berufsberatung» (Bildungsratsbeschluss 2004)</vt:lpstr>
      <vt:lpstr>Tipps</vt:lpstr>
      <vt:lpstr>Kooperation Familie, Schule und Berufsberatung</vt:lpstr>
      <vt:lpstr>Die nächsten Schritte</vt:lpstr>
      <vt:lpstr>Die nächsten Schritte</vt:lpstr>
      <vt:lpstr>Die verbindlichen Kernelemente der «Neugestaltung 8. und 9.Schuljahr» </vt:lpstr>
      <vt:lpstr>Stellwerktest Schultypenunabhängiges Leistungsprofil</vt:lpstr>
      <vt:lpstr>Was ist Stellwerk?</vt:lpstr>
      <vt:lpstr>Neu im Stellwerktest – Texte verfassen</vt:lpstr>
      <vt:lpstr>Informationen unter: www.stellwerk-check.ch </vt:lpstr>
      <vt:lpstr>Referenzrahmen zum Stellwerktest</vt:lpstr>
      <vt:lpstr>Leistungsprofil  </vt:lpstr>
      <vt:lpstr>Die verbindlichen Kernelemente der «Neugestaltung 8. und 9.Schuljahr» </vt:lpstr>
      <vt:lpstr>Standortgespräch Potenziale erkennen, Ziele vereinbaren</vt:lpstr>
      <vt:lpstr>Dossierunterlagen für Standortgespräch</vt:lpstr>
      <vt:lpstr>Dossierunterlagen für Standortgespräch</vt:lpstr>
      <vt:lpstr>Dossierunterlagen für Standortgespräch</vt:lpstr>
      <vt:lpstr>Die verbindlichen Kernelemente der «Neugestaltung 8. und 9.Schuljahr» </vt:lpstr>
      <vt:lpstr>Individuelle Profilierung Stärken ausbauen, Lücken schliessen</vt:lpstr>
      <vt:lpstr>Atelierunterricht/ Lernpass</vt:lpstr>
      <vt:lpstr>PowerPoint-Präsentation</vt:lpstr>
      <vt:lpstr>Die verbindlichen Kernelemente der «Neugestaltung 8. und 9.Schuljahr» </vt:lpstr>
      <vt:lpstr>Individuelle Profilierung - Stundenplan    Stärken ausbauen, Lücken schliessen</vt:lpstr>
      <vt:lpstr>Wahlfachsystem (Auszug Lehrplan)</vt:lpstr>
      <vt:lpstr>Der Wahlbereich als zusätzliches Förderangebot</vt:lpstr>
      <vt:lpstr>Lektionentafel (Modell Lernatelier Krämi)</vt:lpstr>
      <vt:lpstr>Lektionentafel (Modell Lernatelier Krämi)</vt:lpstr>
      <vt:lpstr>Lektionentafel (Modell Lernatelier Krämi)</vt:lpstr>
      <vt:lpstr>PowerPoint-Präsentation</vt:lpstr>
      <vt:lpstr>Die verbindlichen Kernelemente der «Neugestaltung 8. und 9.Schuljahr» </vt:lpstr>
      <vt:lpstr>Projektarbeit Überfachliche Kompetenzen stärken</vt:lpstr>
      <vt:lpstr>Projektunterricht</vt:lpstr>
      <vt:lpstr>Projekt- und Abschlussarbeit</vt:lpstr>
      <vt:lpstr>Abschlussarbeit</vt:lpstr>
      <vt:lpstr>Herzlichen Dank für Ihre Aufmerksamkeit!</vt:lpstr>
      <vt:lpstr>PowerPoint-Präsentation</vt:lpstr>
    </vt:vector>
  </TitlesOfParts>
  <Company>Bildungsdirektion Kanton Zuerich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Madeleine Wolf</dc:creator>
  <cp:lastModifiedBy>Jelena Pythoud</cp:lastModifiedBy>
  <cp:revision>693</cp:revision>
  <cp:lastPrinted>2013-08-30T09:45:30Z</cp:lastPrinted>
  <dcterms:created xsi:type="dcterms:W3CDTF">2008-09-18T09:21:30Z</dcterms:created>
  <dcterms:modified xsi:type="dcterms:W3CDTF">2016-09-29T15:39:29Z</dcterms:modified>
</cp:coreProperties>
</file>